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30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03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6" r:id="rId36"/>
    <p:sldId id="292" r:id="rId37"/>
    <p:sldId id="293" r:id="rId38"/>
    <p:sldId id="295" r:id="rId39"/>
    <p:sldId id="294" r:id="rId40"/>
    <p:sldId id="289" r:id="rId41"/>
    <p:sldId id="290" r:id="rId42"/>
    <p:sldId id="298" r:id="rId43"/>
    <p:sldId id="301" r:id="rId44"/>
    <p:sldId id="299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2" r:id="rId61"/>
    <p:sldId id="321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02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CE5CD"/>
    <a:srgbClr val="D9D2E9"/>
    <a:srgbClr val="FFF2CC"/>
    <a:srgbClr val="F4CCCC"/>
    <a:srgbClr val="D9EAD3"/>
    <a:srgbClr val="C9DAF8"/>
    <a:srgbClr val="ADBBA8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81707" autoAdjust="0"/>
  </p:normalViewPr>
  <p:slideViewPr>
    <p:cSldViewPr snapToGrid="0">
      <p:cViewPr>
        <p:scale>
          <a:sx n="75" d="100"/>
          <a:sy n="75" d="100"/>
        </p:scale>
        <p:origin x="704" y="124"/>
      </p:cViewPr>
      <p:guideLst/>
    </p:cSldViewPr>
  </p:slideViewPr>
  <p:outlineViewPr>
    <p:cViewPr>
      <p:scale>
        <a:sx n="33" d="100"/>
        <a:sy n="33" d="100"/>
      </p:scale>
      <p:origin x="0" y="-3468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EF1D0-C7AF-448A-BE7B-207C559C7736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AD07F-DA63-4293-914A-25E0CC293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8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44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19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它实际上具有二维结构来反映视网膜中的图像结构。例如，到达视网膜下半部的光仅影响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V1 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相应的一半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3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7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correspondence in the sequence of processing steps of a DNN trained for object recognition and the time course with which visual representations emerge in the human brain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24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660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AD07F-DA63-4293-914A-25E0CC29371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3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D2C4-88AE-4FC4-B0AC-4DAED60F86CD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B3F8-8819-40E7-ABCE-BEF2CB4C0A99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0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D3A5-862A-4E5D-9926-E2F31D91A035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76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50" y="365126"/>
            <a:ext cx="10939849" cy="99411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0" y="1556951"/>
            <a:ext cx="10939849" cy="500036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5644-F86D-4594-A401-36B80A0A0845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4619" y="778476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6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8710-F3DA-4E37-B8F5-29DDCBCB9529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66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9879B-FB58-4F3F-8935-9D9FE1933BB2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3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3E65-D2FE-42DC-8AB3-4705FC92A4EC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0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08336-FF35-4C4E-8197-72452B7B6C1B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5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14A1-56D4-49C7-A09A-BEEBD89AE804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34619" y="780207"/>
            <a:ext cx="2743200" cy="365125"/>
          </a:xfrm>
        </p:spPr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11215713" y="109298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A466-F858-497D-8FEF-0A17D8F69044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3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313D-70F1-442D-A547-A25CE78DF1DF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1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C14F-5C58-41BF-BB14-9D14E0AFB0E3}" type="datetime1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B8F30-D5FE-4CCB-ABB5-7A44322B6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5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深度</a:t>
            </a:r>
            <a:r>
              <a:rPr lang="zh-CN" altLang="en-US" dirty="0"/>
              <a:t>卷积</a:t>
            </a:r>
            <a:r>
              <a:rPr lang="zh-CN" altLang="en-US" dirty="0" smtClean="0"/>
              <a:t>网络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中国科学技术大学  </a:t>
            </a:r>
            <a:r>
              <a:rPr lang="en-US" altLang="zh-CN" dirty="0" smtClean="0"/>
              <a:t>|  </a:t>
            </a:r>
            <a:r>
              <a:rPr lang="zh-CN" altLang="en-US" dirty="0" smtClean="0"/>
              <a:t>大数据学院</a:t>
            </a:r>
            <a:r>
              <a:rPr lang="en-US" altLang="zh-CN" dirty="0" smtClean="0"/>
              <a:t>  |  </a:t>
            </a:r>
            <a:r>
              <a:rPr lang="zh-CN" altLang="en-US" dirty="0" smtClean="0"/>
              <a:t>连德富</a:t>
            </a:r>
            <a:endParaRPr lang="en-US" altLang="zh-CN" dirty="0" smtClean="0"/>
          </a:p>
          <a:p>
            <a:r>
              <a:rPr lang="en-US" altLang="zh-CN" dirty="0" smtClean="0"/>
              <a:t>dove.ustc@gmail.com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7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4"/>
          <a:stretch/>
        </p:blipFill>
        <p:spPr>
          <a:xfrm>
            <a:off x="1087654" y="1968393"/>
            <a:ext cx="10165603" cy="417851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0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0" y="1639340"/>
            <a:ext cx="10478038" cy="50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</a:t>
            </a:r>
            <a:r>
              <a:rPr lang="zh-CN" altLang="en-US" dirty="0" smtClean="0"/>
              <a:t>积、局部连接与全连接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0" y="1905344"/>
            <a:ext cx="5423475" cy="4263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05" y="2984661"/>
            <a:ext cx="5423476" cy="21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0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588449"/>
              </p:ext>
            </p:extLst>
          </p:nvPr>
        </p:nvGraphicFramePr>
        <p:xfrm>
          <a:off x="1249329" y="1942348"/>
          <a:ext cx="4320001" cy="432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7143">
                  <a:extLst>
                    <a:ext uri="{9D8B030D-6E8A-4147-A177-3AD203B41FA5}">
                      <a16:colId xmlns:a16="http://schemas.microsoft.com/office/drawing/2014/main" val="4089991291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521034199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647142290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42142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738099142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2967870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6153924"/>
                    </a:ext>
                  </a:extLst>
                </a:gridCol>
              </a:tblGrid>
              <a:tr h="6171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457148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53070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52550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69581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71151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3759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21289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83679" y="2105978"/>
            <a:ext cx="2877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7x7</a:t>
            </a:r>
            <a:r>
              <a:rPr lang="zh-CN" altLang="en-US" sz="2800" dirty="0" smtClean="0"/>
              <a:t>的输入</a:t>
            </a:r>
            <a:endParaRPr lang="en-US" altLang="zh-CN" sz="2800" dirty="0" smtClean="0"/>
          </a:p>
          <a:p>
            <a:r>
              <a:rPr lang="en-US" altLang="zh-CN" sz="2800" dirty="0" smtClean="0"/>
              <a:t>3x3</a:t>
            </a:r>
            <a:r>
              <a:rPr lang="zh-CN" altLang="en-US" sz="2800" dirty="0" smtClean="0"/>
              <a:t>的核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1249329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67396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87768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14835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0517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83679" y="3625294"/>
            <a:ext cx="287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5x5</a:t>
            </a:r>
            <a:r>
              <a:rPr lang="zh-CN" altLang="en-US" sz="2800" dirty="0" smtClean="0"/>
              <a:t>的输出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0465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184685"/>
              </p:ext>
            </p:extLst>
          </p:nvPr>
        </p:nvGraphicFramePr>
        <p:xfrm>
          <a:off x="1249329" y="1942348"/>
          <a:ext cx="4320001" cy="432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7143">
                  <a:extLst>
                    <a:ext uri="{9D8B030D-6E8A-4147-A177-3AD203B41FA5}">
                      <a16:colId xmlns:a16="http://schemas.microsoft.com/office/drawing/2014/main" val="4089991291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521034199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647142290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42142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738099142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2967870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6153924"/>
                    </a:ext>
                  </a:extLst>
                </a:gridCol>
              </a:tblGrid>
              <a:tr h="6171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457148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53070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52550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69581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71151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3759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21289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249329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87768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710517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583679" y="2105978"/>
            <a:ext cx="2877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7x7</a:t>
            </a:r>
            <a:r>
              <a:rPr lang="zh-CN" altLang="en-US" sz="2800" dirty="0" smtClean="0"/>
              <a:t>的输入</a:t>
            </a:r>
            <a:endParaRPr lang="en-US" altLang="zh-CN" sz="2800" dirty="0" smtClean="0"/>
          </a:p>
          <a:p>
            <a:r>
              <a:rPr lang="en-US" altLang="zh-CN" sz="2800" dirty="0" smtClean="0"/>
              <a:t>3x3</a:t>
            </a:r>
            <a:r>
              <a:rPr lang="zh-CN" altLang="en-US" sz="2800" dirty="0" smtClean="0"/>
              <a:t>的核</a:t>
            </a:r>
            <a:endParaRPr lang="en-US" altLang="zh-CN" sz="2800" dirty="0" smtClean="0"/>
          </a:p>
          <a:p>
            <a:r>
              <a:rPr lang="zh-CN" altLang="en-US" sz="2800" dirty="0" smtClean="0"/>
              <a:t>步幅为</a:t>
            </a:r>
            <a:r>
              <a:rPr lang="en-US" altLang="zh-CN" sz="2800" dirty="0" smtClean="0"/>
              <a:t>2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583679" y="3625294"/>
            <a:ext cx="287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en-US" altLang="zh-CN" sz="2800" dirty="0" smtClean="0"/>
              <a:t>x3</a:t>
            </a:r>
            <a:r>
              <a:rPr lang="zh-CN" altLang="en-US" sz="2800" dirty="0" smtClean="0"/>
              <a:t>的输出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8526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10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1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21638"/>
              </p:ext>
            </p:extLst>
          </p:nvPr>
        </p:nvGraphicFramePr>
        <p:xfrm>
          <a:off x="1249329" y="1942348"/>
          <a:ext cx="4320001" cy="432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7143">
                  <a:extLst>
                    <a:ext uri="{9D8B030D-6E8A-4147-A177-3AD203B41FA5}">
                      <a16:colId xmlns:a16="http://schemas.microsoft.com/office/drawing/2014/main" val="4089991291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521034199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647142290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42142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738099142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2967870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6153924"/>
                    </a:ext>
                  </a:extLst>
                </a:gridCol>
              </a:tblGrid>
              <a:tr h="6171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457148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53070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52550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69581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71151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3759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21289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1249329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114835" y="1942348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583679" y="2105978"/>
            <a:ext cx="2877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7x7</a:t>
            </a:r>
            <a:r>
              <a:rPr lang="zh-CN" altLang="en-US" sz="2800" dirty="0" smtClean="0"/>
              <a:t>的输入</a:t>
            </a:r>
            <a:endParaRPr lang="en-US" altLang="zh-CN" sz="2800" dirty="0" smtClean="0"/>
          </a:p>
          <a:p>
            <a:r>
              <a:rPr lang="en-US" altLang="zh-CN" sz="2800" dirty="0" smtClean="0"/>
              <a:t>3x3</a:t>
            </a:r>
            <a:r>
              <a:rPr lang="zh-CN" altLang="en-US" sz="2800" dirty="0" smtClean="0"/>
              <a:t>的核</a:t>
            </a:r>
            <a:endParaRPr lang="en-US" altLang="zh-CN" sz="2800" dirty="0" smtClean="0"/>
          </a:p>
          <a:p>
            <a:r>
              <a:rPr lang="zh-CN" altLang="en-US" sz="2800" dirty="0" smtClean="0"/>
              <a:t>步幅为</a:t>
            </a:r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583679" y="3625294"/>
            <a:ext cx="287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不匹配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2321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1" grpId="1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600" y="1556951"/>
            <a:ext cx="5130799" cy="5000368"/>
          </a:xfrm>
        </p:spPr>
        <p:txBody>
          <a:bodyPr/>
          <a:lstStyle/>
          <a:p>
            <a:r>
              <a:rPr lang="zh-CN" altLang="en-US" dirty="0" smtClean="0"/>
              <a:t>输出大小：</a:t>
            </a:r>
            <a:r>
              <a:rPr lang="en-US" altLang="zh-CN" dirty="0" smtClean="0"/>
              <a:t>(N-F)/S+1</a:t>
            </a:r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为步幅大小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比如</a:t>
            </a:r>
            <a:r>
              <a:rPr lang="en-US" altLang="zh-CN" dirty="0" smtClean="0"/>
              <a:t>N=7, F=3</a:t>
            </a:r>
          </a:p>
          <a:p>
            <a:pPr lvl="1"/>
            <a:r>
              <a:rPr lang="zh-CN" altLang="en-US" dirty="0" smtClean="0"/>
              <a:t>步幅为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(7-3)/1+1=5</a:t>
            </a:r>
          </a:p>
          <a:p>
            <a:pPr lvl="1"/>
            <a:r>
              <a:rPr lang="zh-CN" altLang="en-US" dirty="0" smtClean="0"/>
              <a:t>步幅为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(7-3)/2+1=3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步幅为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</a:rPr>
              <a:t>(7-3)/3+1=2.3..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77" y="1671005"/>
            <a:ext cx="4127712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8667" y="1556951"/>
            <a:ext cx="6163732" cy="5000368"/>
          </a:xfrm>
        </p:spPr>
        <p:txBody>
          <a:bodyPr/>
          <a:lstStyle/>
          <a:p>
            <a:r>
              <a:rPr lang="zh-CN" altLang="en-US" dirty="0" smtClean="0"/>
              <a:t>实践中经常为在输入周边补</a:t>
            </a:r>
            <a:r>
              <a:rPr lang="en-US" altLang="zh-CN" dirty="0" smtClean="0"/>
              <a:t>0</a:t>
            </a:r>
          </a:p>
          <a:p>
            <a:r>
              <a:rPr lang="zh-CN" altLang="en-US" dirty="0" smtClean="0"/>
              <a:t>例子</a:t>
            </a:r>
            <a:r>
              <a:rPr lang="en-US" altLang="zh-CN" dirty="0" smtClean="0"/>
              <a:t>1</a:t>
            </a:r>
          </a:p>
          <a:p>
            <a:pPr lvl="1"/>
            <a:r>
              <a:rPr lang="en-US" altLang="zh-CN" dirty="0" smtClean="0"/>
              <a:t>7x7</a:t>
            </a:r>
            <a:r>
              <a:rPr lang="zh-CN" altLang="en-US" dirty="0" smtClean="0"/>
              <a:t>的输入，</a:t>
            </a:r>
            <a:r>
              <a:rPr lang="en-US" altLang="zh-CN" dirty="0" smtClean="0"/>
              <a:t>3x3</a:t>
            </a:r>
            <a:r>
              <a:rPr lang="zh-CN" altLang="en-US" dirty="0" smtClean="0"/>
              <a:t>的核，步幅为</a:t>
            </a:r>
            <a:r>
              <a:rPr lang="en-US" altLang="zh-CN" dirty="0" smtClean="0"/>
              <a:t>1</a:t>
            </a:r>
          </a:p>
          <a:p>
            <a:pPr lvl="1"/>
            <a:r>
              <a:rPr lang="zh-CN" altLang="en-US" dirty="0" smtClean="0"/>
              <a:t>补一个像素的边界，输入实际上是</a:t>
            </a:r>
            <a:r>
              <a:rPr lang="en-US" altLang="zh-CN" dirty="0" smtClean="0"/>
              <a:t>9x9</a:t>
            </a:r>
          </a:p>
          <a:p>
            <a:pPr lvl="1"/>
            <a:r>
              <a:rPr lang="zh-CN" altLang="en-US" dirty="0" smtClean="0"/>
              <a:t>输出大小为：</a:t>
            </a:r>
            <a:r>
              <a:rPr lang="en-US" altLang="zh-CN" dirty="0" smtClean="0"/>
              <a:t>(9-3)/1+1 = </a:t>
            </a:r>
            <a:r>
              <a:rPr lang="en-US" altLang="zh-CN" dirty="0" smtClean="0">
                <a:solidFill>
                  <a:srgbClr val="FF0000"/>
                </a:solidFill>
              </a:rPr>
              <a:t>7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输出</a:t>
            </a:r>
            <a:r>
              <a:rPr lang="en-US" altLang="zh-CN" dirty="0" smtClean="0">
                <a:solidFill>
                  <a:srgbClr val="FF0000"/>
                </a:solidFill>
              </a:rPr>
              <a:t>7x7</a:t>
            </a:r>
            <a:r>
              <a:rPr lang="zh-CN" altLang="en-US" dirty="0" smtClean="0">
                <a:solidFill>
                  <a:srgbClr val="FF0000"/>
                </a:solidFill>
              </a:rPr>
              <a:t>，与输入相同大小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例子</a:t>
            </a:r>
            <a:r>
              <a:rPr lang="en-US" altLang="zh-CN" dirty="0" smtClean="0"/>
              <a:t>2</a:t>
            </a:r>
          </a:p>
          <a:p>
            <a:pPr lvl="1"/>
            <a:r>
              <a:rPr lang="en-US" altLang="zh-CN" dirty="0"/>
              <a:t>7x7</a:t>
            </a:r>
            <a:r>
              <a:rPr lang="zh-CN" altLang="en-US" dirty="0"/>
              <a:t>的输入，</a:t>
            </a:r>
            <a:r>
              <a:rPr lang="en-US" altLang="zh-CN" dirty="0"/>
              <a:t>3x3</a:t>
            </a:r>
            <a:r>
              <a:rPr lang="zh-CN" altLang="en-US" dirty="0"/>
              <a:t>的核，步幅</a:t>
            </a:r>
            <a:r>
              <a:rPr lang="zh-CN" altLang="en-US" dirty="0" smtClean="0"/>
              <a:t>为</a:t>
            </a:r>
            <a:r>
              <a:rPr lang="en-US" altLang="zh-CN" dirty="0" smtClean="0"/>
              <a:t>3</a:t>
            </a:r>
          </a:p>
          <a:p>
            <a:pPr lvl="1"/>
            <a:r>
              <a:rPr lang="zh-CN" altLang="en-US" dirty="0" smtClean="0"/>
              <a:t>补一个像素边界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输出大小为：</a:t>
            </a:r>
            <a:r>
              <a:rPr lang="en-US" altLang="zh-CN" dirty="0" smtClean="0"/>
              <a:t>(9-3)/3+1=3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0" y="1439224"/>
            <a:ext cx="3901101" cy="5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92800" y="1556951"/>
                <a:ext cx="5689599" cy="5000368"/>
              </a:xfrm>
            </p:spPr>
            <p:txBody>
              <a:bodyPr/>
              <a:lstStyle/>
              <a:p>
                <a:r>
                  <a:rPr lang="zh-CN" altLang="en-US" dirty="0" smtClean="0"/>
                  <a:t>补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时，经常要求保持输出大小与输入大小一样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步幅为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</a:t>
                </a:r>
                <a:r>
                  <a:rPr lang="en-US" altLang="zh-CN" dirty="0" err="1" smtClean="0"/>
                  <a:t>FxF</a:t>
                </a:r>
                <a:r>
                  <a:rPr lang="zh-CN" altLang="en-US" dirty="0" smtClean="0"/>
                  <a:t>的核，补</a:t>
                </a:r>
                <a:r>
                  <a:rPr lang="en-US" altLang="zh-CN" dirty="0" smtClean="0"/>
                  <a:t>(F-1)/2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0</a:t>
                </a:r>
              </a:p>
              <a:p>
                <a:r>
                  <a:rPr lang="zh-CN" altLang="en-US" dirty="0" smtClean="0"/>
                  <a:t>步幅为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，</a:t>
                </a:r>
                <a:r>
                  <a:rPr lang="en-US" altLang="zh-CN" dirty="0" err="1" smtClean="0"/>
                  <a:t>FxF</a:t>
                </a:r>
                <a:r>
                  <a:rPr lang="zh-CN" altLang="en-US" dirty="0" smtClean="0"/>
                  <a:t>的核，补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0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2800" y="1556951"/>
                <a:ext cx="5689599" cy="5000368"/>
              </a:xfrm>
              <a:blipFill>
                <a:blip r:embed="rId2"/>
                <a:stretch>
                  <a:fillRect l="-1929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83" y="1456158"/>
            <a:ext cx="3901101" cy="5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3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4"/>
          <a:stretch/>
        </p:blipFill>
        <p:spPr>
          <a:xfrm>
            <a:off x="1324720" y="2510260"/>
            <a:ext cx="10165603" cy="417851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7534" y="1418651"/>
            <a:ext cx="9780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</a:rPr>
              <a:t>32x32 </a:t>
            </a:r>
            <a:r>
              <a:rPr lang="zh-CN" altLang="en-US" sz="2400" dirty="0" smtClean="0">
                <a:latin typeface="+mj-lt"/>
              </a:rPr>
              <a:t>的输入，每次通过</a:t>
            </a:r>
            <a:r>
              <a:rPr lang="en-US" altLang="zh-CN" sz="2400" dirty="0" smtClean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5x5 </a:t>
            </a:r>
            <a:r>
              <a:rPr lang="zh-CN" altLang="en-US" sz="2400" dirty="0" smtClean="0">
                <a:latin typeface="+mj-lt"/>
              </a:rPr>
              <a:t>的核卷积，大小都会发生改变</a:t>
            </a:r>
            <a:r>
              <a:rPr lang="en-US" altLang="zh-CN" sz="2400" dirty="0" smtClean="0">
                <a:latin typeface="+mj-lt"/>
              </a:rPr>
              <a:t>!</a:t>
            </a:r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(32 -&gt; 28 -&gt; 24 ...). </a:t>
            </a:r>
            <a:r>
              <a:rPr lang="zh-CN" altLang="en-US" sz="2400" dirty="0" smtClean="0">
                <a:latin typeface="+mj-lt"/>
              </a:rPr>
              <a:t>改变太快不好，实际中的性能差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07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卷积网络（</a:t>
            </a:r>
            <a:r>
              <a:rPr lang="en-US" altLang="zh-CN" dirty="0"/>
              <a:t>convolutional network</a:t>
            </a:r>
            <a:r>
              <a:rPr lang="zh-CN" altLang="en-US" dirty="0"/>
              <a:t>）</a:t>
            </a:r>
            <a:r>
              <a:rPr lang="en-US" altLang="zh-CN" dirty="0"/>
              <a:t>(</a:t>
            </a:r>
            <a:r>
              <a:rPr lang="en-US" altLang="zh-CN" dirty="0" err="1"/>
              <a:t>LeCun</a:t>
            </a:r>
            <a:r>
              <a:rPr lang="en-US" altLang="zh-CN" dirty="0"/>
              <a:t>, 1989)</a:t>
            </a:r>
            <a:r>
              <a:rPr lang="zh-CN" altLang="en-US" dirty="0"/>
              <a:t>，也叫做卷积神经网络（</a:t>
            </a:r>
            <a:r>
              <a:rPr lang="en-US" altLang="zh-CN" dirty="0" smtClean="0"/>
              <a:t>convolutional </a:t>
            </a:r>
            <a:r>
              <a:rPr lang="en-US" altLang="zh-CN" dirty="0"/>
              <a:t>neural network, CNN</a:t>
            </a:r>
            <a:r>
              <a:rPr lang="zh-CN" altLang="en-US" dirty="0"/>
              <a:t>），是一种专门用来处理具有类似网格结构的数据的神经网络。它的人工神经元可以响应一部分覆盖范围内的周围单元，对于大型图像处理有出色表现。它包括</a:t>
            </a:r>
            <a:r>
              <a:rPr lang="zh-CN" altLang="en-US" dirty="0">
                <a:solidFill>
                  <a:srgbClr val="C00000"/>
                </a:solidFill>
              </a:rPr>
              <a:t>卷积层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池化层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C00000"/>
                </a:solidFill>
              </a:rPr>
              <a:t>全连接层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06" y="3993348"/>
            <a:ext cx="7408134" cy="211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输入：</a:t>
            </a:r>
            <a:r>
              <a:rPr lang="en-US" altLang="zh-CN" dirty="0" smtClean="0"/>
              <a:t>32x32x3</a:t>
            </a:r>
          </a:p>
          <a:p>
            <a:r>
              <a:rPr lang="en-US" altLang="zh-CN" dirty="0" smtClean="0"/>
              <a:t>10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5x5</a:t>
            </a:r>
            <a:r>
              <a:rPr lang="zh-CN" altLang="en-US" dirty="0" smtClean="0"/>
              <a:t>核，步幅为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，填充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0</a:t>
            </a:r>
            <a:r>
              <a:rPr lang="zh-CN" altLang="en-US" dirty="0"/>
              <a:t> （</a:t>
            </a:r>
            <a:r>
              <a:rPr lang="en-US" altLang="zh-CN" dirty="0"/>
              <a:t>F=5,S=1,P=2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输出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每个核的输出大小为</a:t>
            </a:r>
            <a:r>
              <a:rPr lang="en-US" altLang="zh-CN" dirty="0" smtClean="0"/>
              <a:t>(32+2x2-5)/1 + 1=32</a:t>
            </a:r>
          </a:p>
          <a:p>
            <a:pPr lvl="1"/>
            <a:r>
              <a:rPr lang="zh-CN" altLang="en-US" dirty="0" smtClean="0"/>
              <a:t>输出为：</a:t>
            </a:r>
            <a:r>
              <a:rPr lang="en-US" altLang="zh-CN" dirty="0" smtClean="0"/>
              <a:t>32x32x10</a:t>
            </a:r>
          </a:p>
          <a:p>
            <a:r>
              <a:rPr lang="zh-CN" altLang="en-US" dirty="0" smtClean="0"/>
              <a:t>参数数量：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10x75+10*1=760</a:t>
            </a:r>
          </a:p>
          <a:p>
            <a:r>
              <a:rPr lang="zh-CN" altLang="en-US" dirty="0" smtClean="0"/>
              <a:t>如果是全连接（</a:t>
            </a:r>
            <a:r>
              <a:rPr lang="en-US" altLang="zh-CN" dirty="0" smtClean="0"/>
              <a:t>32x32x3+1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x10=30730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0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卷积层的信息概括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 smtClean="0"/>
                  <a:t>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超</a:t>
                </a:r>
                <a:r>
                  <a:rPr lang="zh-CN" altLang="en-US" dirty="0" smtClean="0"/>
                  <a:t>参数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核数</a:t>
                </a:r>
                <a:r>
                  <a:rPr lang="en-US" altLang="zh-CN" dirty="0" smtClean="0"/>
                  <a:t>K</a:t>
                </a:r>
              </a:p>
              <a:p>
                <a:pPr lvl="1"/>
                <a:r>
                  <a:rPr lang="zh-CN" altLang="en-US" dirty="0" smtClean="0"/>
                  <a:t>核大小</a:t>
                </a:r>
                <a:r>
                  <a:rPr lang="en-US" altLang="zh-CN" dirty="0" smtClean="0"/>
                  <a:t>F</a:t>
                </a:r>
              </a:p>
              <a:p>
                <a:pPr lvl="1"/>
                <a:r>
                  <a:rPr lang="zh-CN" altLang="en-US" dirty="0" smtClean="0"/>
                  <a:t>步幅</a:t>
                </a:r>
                <a:r>
                  <a:rPr lang="en-US" altLang="zh-CN" dirty="0" smtClean="0"/>
                  <a:t>S</a:t>
                </a:r>
              </a:p>
              <a:p>
                <a:pPr lvl="1"/>
                <a:r>
                  <a:rPr lang="zh-CN" altLang="en-US" dirty="0" smtClean="0"/>
                  <a:t>补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数</a:t>
                </a:r>
                <a:r>
                  <a:rPr lang="en-US" altLang="zh-CN" dirty="0" smtClean="0"/>
                  <a:t>P</a:t>
                </a:r>
              </a:p>
              <a:p>
                <a:r>
                  <a:rPr lang="zh-CN" altLang="en-US" dirty="0" smtClean="0"/>
                  <a:t>输出为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参数数：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 smtClean="0"/>
                  <a:t>个权重，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个偏置项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41400" y="2404533"/>
            <a:ext cx="2548467" cy="142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86152" y="2006599"/>
            <a:ext cx="4134248" cy="149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常用</a:t>
            </a:r>
            <a:r>
              <a:rPr lang="zh-CN" altLang="en-US" dirty="0" smtClean="0">
                <a:solidFill>
                  <a:schemeClr val="tx1"/>
                </a:solidFill>
              </a:rPr>
              <a:t>设置：</a:t>
            </a:r>
            <a:r>
              <a:rPr lang="en-US" altLang="zh-CN" dirty="0" smtClean="0">
                <a:solidFill>
                  <a:schemeClr val="tx1"/>
                </a:solidFill>
              </a:rPr>
              <a:t>K</a:t>
            </a:r>
            <a:r>
              <a:rPr lang="zh-CN" altLang="en-US" dirty="0" smtClean="0">
                <a:solidFill>
                  <a:schemeClr val="tx1"/>
                </a:solidFill>
              </a:rPr>
              <a:t>为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的幂，</a:t>
            </a:r>
            <a:r>
              <a:rPr lang="en-US" altLang="zh-CN" dirty="0" smtClean="0">
                <a:solidFill>
                  <a:schemeClr val="tx1"/>
                </a:solidFill>
              </a:rPr>
              <a:t>32,64,128,512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F=3, S=1, P=1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F=5, S=1, P=2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F=1, S=1, P=0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1x1</a:t>
            </a:r>
            <a:r>
              <a:rPr lang="zh-CN" altLang="en-US" dirty="0" smtClean="0"/>
              <a:t>的卷积也有意义，可以方便一些运算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81" y="2567424"/>
            <a:ext cx="3029106" cy="36196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97" y="2567424"/>
            <a:ext cx="2070206" cy="3670489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342007" y="3786201"/>
            <a:ext cx="1540934" cy="541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48603" y="3403828"/>
            <a:ext cx="192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48603" y="4544309"/>
            <a:ext cx="26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每个核大小为</a:t>
            </a:r>
            <a:r>
              <a:rPr lang="en-US" altLang="zh-CN" dirty="0" smtClean="0"/>
              <a:t>1x1x64</a:t>
            </a:r>
          </a:p>
          <a:p>
            <a:r>
              <a:rPr lang="zh-CN" altLang="en-US" dirty="0" smtClean="0"/>
              <a:t>计算</a:t>
            </a:r>
            <a:r>
              <a:rPr lang="en-US" altLang="zh-CN" dirty="0" smtClean="0"/>
              <a:t>64</a:t>
            </a:r>
            <a:r>
              <a:rPr lang="zh-CN" altLang="en-US" dirty="0" smtClean="0"/>
              <a:t>维的向量內积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06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</a:t>
            </a:r>
            <a:r>
              <a:rPr lang="zh-CN" altLang="en-US" dirty="0" smtClean="0"/>
              <a:t>积模式</a:t>
            </a: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618" y="1968907"/>
            <a:ext cx="3286864" cy="30504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903" y="1839367"/>
            <a:ext cx="3480452" cy="3201551"/>
          </a:xfrm>
          <a:prstGeom prst="rect">
            <a:avLst/>
          </a:prstGeom>
        </p:spPr>
      </p:pic>
      <p:pic>
        <p:nvPicPr>
          <p:cNvPr id="1026" name="Picture 2" descr="https://img-blog.csdn.net/201805152056242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862" y="1854607"/>
            <a:ext cx="3416537" cy="314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20890" y="5129818"/>
            <a:ext cx="17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有效</a:t>
            </a:r>
            <a:r>
              <a:rPr lang="en-US" altLang="zh-CN" dirty="0" smtClean="0"/>
              <a:t>(valid</a:t>
            </a:r>
            <a:r>
              <a:rPr lang="en-US" altLang="zh-CN" dirty="0"/>
              <a:t>)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40314" y="5129818"/>
            <a:ext cx="17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</a:t>
            </a:r>
            <a:r>
              <a:rPr lang="en-US" altLang="zh-CN" dirty="0" smtClean="0"/>
              <a:t>(full)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01970" y="5129818"/>
            <a:ext cx="17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</a:t>
            </a:r>
            <a:r>
              <a:rPr lang="zh-CN" altLang="en-US" dirty="0" smtClean="0"/>
              <a:t>同</a:t>
            </a:r>
            <a:r>
              <a:rPr lang="en-US" altLang="zh-CN" dirty="0" smtClean="0"/>
              <a:t>(same)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924560" y="6005175"/>
            <a:ext cx="1081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SK--GBK1-0"/>
              </a:rPr>
              <a:t>通常零填充的最优数量（对于测试集的分类正确率）处</a:t>
            </a:r>
            <a:r>
              <a:rPr lang="zh-CN" altLang="en-US" dirty="0" smtClean="0">
                <a:latin typeface="FZSSK--GBK1-0"/>
              </a:rPr>
              <a:t>于</a:t>
            </a:r>
            <a:r>
              <a:rPr lang="en-US" altLang="zh-CN" dirty="0">
                <a:latin typeface="LMRoman10-Regular"/>
              </a:rPr>
              <a:t>“</a:t>
            </a:r>
            <a:r>
              <a:rPr lang="zh-CN" altLang="en-US" dirty="0" smtClean="0">
                <a:latin typeface="FZSSK--GBK1-0"/>
              </a:rPr>
              <a:t>有</a:t>
            </a:r>
            <a:r>
              <a:rPr lang="zh-CN" altLang="en-US" dirty="0">
                <a:latin typeface="FZSSK--GBK1-0"/>
              </a:rPr>
              <a:t>效卷</a:t>
            </a:r>
            <a:r>
              <a:rPr lang="zh-CN" altLang="en-US" dirty="0" smtClean="0">
                <a:latin typeface="FZSSK--GBK1-0"/>
              </a:rPr>
              <a:t>积</a:t>
            </a:r>
            <a:r>
              <a:rPr lang="en-US" altLang="zh-CN" dirty="0" smtClean="0">
                <a:latin typeface="LMRoman10-Regular"/>
              </a:rPr>
              <a:t>”</a:t>
            </a:r>
            <a:r>
              <a:rPr lang="zh-CN" altLang="en-US" dirty="0" smtClean="0">
                <a:latin typeface="LMRoman10-Regular"/>
              </a:rPr>
              <a:t> </a:t>
            </a:r>
            <a:r>
              <a:rPr lang="zh-CN" altLang="en-US" dirty="0" smtClean="0">
                <a:latin typeface="FZSSK--GBK1-0"/>
              </a:rPr>
              <a:t>和</a:t>
            </a:r>
            <a:r>
              <a:rPr lang="en-US" altLang="zh-CN" dirty="0" smtClean="0">
                <a:latin typeface="LMRoman10-Regular"/>
              </a:rPr>
              <a:t>“</a:t>
            </a:r>
            <a:r>
              <a:rPr lang="zh-CN" altLang="en-US" dirty="0" smtClean="0">
                <a:latin typeface="FZSSK--GBK1-0"/>
              </a:rPr>
              <a:t>相</a:t>
            </a:r>
            <a:r>
              <a:rPr lang="zh-CN" altLang="en-US" dirty="0">
                <a:latin typeface="FZSSK--GBK1-0"/>
              </a:rPr>
              <a:t>同卷</a:t>
            </a:r>
            <a:r>
              <a:rPr lang="zh-CN" altLang="en-US" dirty="0" smtClean="0">
                <a:latin typeface="FZSSK--GBK1-0"/>
              </a:rPr>
              <a:t>积</a:t>
            </a:r>
            <a:r>
              <a:rPr lang="en-US" altLang="zh-CN" dirty="0" smtClean="0">
                <a:latin typeface="FZSSK--GBK1-0"/>
              </a:rPr>
              <a:t>”</a:t>
            </a:r>
            <a:r>
              <a:rPr lang="zh-CN" altLang="en-US" dirty="0" smtClean="0">
                <a:latin typeface="LMRoman10-Regular"/>
              </a:rPr>
              <a:t> </a:t>
            </a:r>
            <a:r>
              <a:rPr lang="zh-CN" altLang="en-US" dirty="0">
                <a:latin typeface="FZSSK--GBK1-0"/>
              </a:rPr>
              <a:t>之间的某个位置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13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卷积的动机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稀疏连接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944" y="2112246"/>
            <a:ext cx="4782723" cy="45439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3334" y="5458254"/>
            <a:ext cx="89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全连接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23334" y="3007265"/>
            <a:ext cx="172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卷积（宽度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875611" y="1507718"/>
                <a:ext cx="3222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FZSSK--GBK1-0"/>
                  </a:rPr>
                  <a:t>的</a:t>
                </a:r>
                <a:r>
                  <a:rPr lang="zh-CN" altLang="en-US" dirty="0">
                    <a:latin typeface="FZHTK--GBK1-0"/>
                  </a:rPr>
                  <a:t>接受域</a:t>
                </a:r>
                <a:r>
                  <a:rPr lang="zh-CN" altLang="en-US" dirty="0">
                    <a:latin typeface="FZSSK--GBK1-0"/>
                  </a:rPr>
                  <a:t>（</a:t>
                </a:r>
                <a:r>
                  <a:rPr lang="en-US" altLang="zh-CN" dirty="0">
                    <a:latin typeface="+mj-lt"/>
                  </a:rPr>
                  <a:t>receptive field</a:t>
                </a:r>
                <a:r>
                  <a:rPr lang="zh-CN" altLang="en-US" dirty="0">
                    <a:latin typeface="FZSSK--GBK1-0"/>
                  </a:rPr>
                  <a:t>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611" y="1507718"/>
                <a:ext cx="322229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882" y="2092693"/>
            <a:ext cx="4556719" cy="45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卷积的动机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稀疏连接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20" y="2435163"/>
            <a:ext cx="4950261" cy="27125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98352" y="5841279"/>
            <a:ext cx="7199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SK--GBK1-0"/>
              </a:rPr>
              <a:t>更深的层中的单元可以</a:t>
            </a:r>
            <a:r>
              <a:rPr lang="zh-CN" altLang="en-US" sz="2000" dirty="0">
                <a:latin typeface="FZKTK--GBK1-0"/>
              </a:rPr>
              <a:t>间接地</a:t>
            </a:r>
            <a:r>
              <a:rPr lang="zh-CN" altLang="en-US" sz="2000" dirty="0">
                <a:latin typeface="FZSSK--GBK1-0"/>
              </a:rPr>
              <a:t>连接到</a:t>
            </a:r>
            <a:r>
              <a:rPr lang="zh-CN" altLang="en-US" sz="2000" dirty="0" smtClean="0">
                <a:latin typeface="FZSSK--GBK1-0"/>
              </a:rPr>
              <a:t>全部</a:t>
            </a:r>
            <a:r>
              <a:rPr lang="zh-CN" altLang="en-US" sz="2000" dirty="0">
                <a:latin typeface="FZSSK--GBK1-0"/>
              </a:rPr>
              <a:t>或者大部分输入</a:t>
            </a:r>
            <a:r>
              <a:rPr lang="zh-CN" altLang="en-US" sz="2000" dirty="0" smtClean="0">
                <a:latin typeface="FZSSK--GBK1-0"/>
              </a:rPr>
              <a:t>图像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57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卷积的动机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参数共享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044" y="2271640"/>
            <a:ext cx="4476980" cy="333392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23144" y="2479638"/>
            <a:ext cx="45381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SK--GBK1-0"/>
              </a:rPr>
              <a:t>黑色箭头</a:t>
            </a:r>
            <a:r>
              <a:rPr lang="zh-CN" altLang="en-US" dirty="0" smtClean="0">
                <a:latin typeface="FZSSK--GBK1-0"/>
              </a:rPr>
              <a:t>表示在</a:t>
            </a:r>
            <a:r>
              <a:rPr lang="zh-CN" altLang="en-US" dirty="0">
                <a:latin typeface="FZSSK--GBK1-0"/>
              </a:rPr>
              <a:t>卷积模型中对</a:t>
            </a:r>
            <a:r>
              <a:rPr lang="en-US" altLang="zh-CN" dirty="0" smtClean="0">
                <a:latin typeface="LMRoman9-Regular"/>
              </a:rPr>
              <a:t>3</a:t>
            </a:r>
            <a:r>
              <a:rPr lang="zh-CN" altLang="en-US" dirty="0" smtClean="0">
                <a:latin typeface="FZSSK--GBK1-0"/>
              </a:rPr>
              <a:t>元素</a:t>
            </a:r>
            <a:r>
              <a:rPr lang="zh-CN" altLang="en-US" dirty="0">
                <a:latin typeface="FZSSK--GBK1-0"/>
              </a:rPr>
              <a:t>核的中间元素的使用。因为参数共享，这个单独的参数被用于所有的</a:t>
            </a:r>
            <a:r>
              <a:rPr lang="zh-CN" altLang="en-US" dirty="0" smtClean="0">
                <a:latin typeface="FZSSK--GBK1-0"/>
              </a:rPr>
              <a:t>输入位置。</a:t>
            </a:r>
            <a:endParaRPr lang="en-US" altLang="zh-CN" dirty="0" smtClean="0">
              <a:latin typeface="FZSSK--GBK1-0"/>
            </a:endParaRPr>
          </a:p>
          <a:p>
            <a:endParaRPr lang="en-US" altLang="zh-CN" i="1" dirty="0" smtClean="0">
              <a:latin typeface="FZSSK--GBK1-0"/>
            </a:endParaRPr>
          </a:p>
          <a:p>
            <a:endParaRPr lang="en-US" altLang="zh-CN" i="1" dirty="0">
              <a:latin typeface="FZSSK--GBK1-0"/>
            </a:endParaRPr>
          </a:p>
          <a:p>
            <a:endParaRPr lang="en-US" altLang="zh-CN" i="1" dirty="0" smtClean="0">
              <a:latin typeface="LMRoman9-Italic"/>
            </a:endParaRPr>
          </a:p>
          <a:p>
            <a:r>
              <a:rPr lang="zh-CN" altLang="en-US" dirty="0" smtClean="0">
                <a:latin typeface="FZSSK--GBK1-0"/>
              </a:rPr>
              <a:t>这个</a:t>
            </a:r>
            <a:r>
              <a:rPr lang="zh-CN" altLang="en-US" dirty="0">
                <a:latin typeface="FZSSK--GBK1-0"/>
              </a:rPr>
              <a:t>单独的黑色箭头表示在全连接模型中对权重矩阵的中间元素的使用。这个模型没</a:t>
            </a:r>
          </a:p>
          <a:p>
            <a:r>
              <a:rPr lang="zh-CN" altLang="en-US" dirty="0">
                <a:latin typeface="FZSSK--GBK1-0"/>
              </a:rPr>
              <a:t>有使用参数共享，所以参数只使用了一次。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94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卷积的动机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  <a:r>
              <a:rPr lang="zh-CN" altLang="en-US" dirty="0" smtClean="0"/>
              <a:t>共享</a:t>
            </a:r>
            <a:endParaRPr lang="en-US" altLang="zh-CN" dirty="0"/>
          </a:p>
          <a:p>
            <a:r>
              <a:rPr lang="zh-CN" altLang="en-US" dirty="0" smtClean="0"/>
              <a:t>考虑边缘检测例子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 </a:t>
            </a:r>
            <a:r>
              <a:rPr lang="en-US" altLang="zh-CN" dirty="0" smtClean="0"/>
              <a:t>319x280x3 </a:t>
            </a:r>
            <a:r>
              <a:rPr lang="en-US" altLang="zh-CN" dirty="0"/>
              <a:t>= </a:t>
            </a:r>
            <a:r>
              <a:rPr lang="en-US" altLang="zh-CN" dirty="0" smtClean="0"/>
              <a:t>267960</a:t>
            </a:r>
            <a:r>
              <a:rPr lang="zh-CN" altLang="en-US" dirty="0" smtClean="0"/>
              <a:t>次浮点数运算（</a:t>
            </a:r>
            <a:r>
              <a:rPr lang="zh-CN" altLang="en-US" dirty="0"/>
              <a:t>每个输出像</a:t>
            </a:r>
            <a:r>
              <a:rPr lang="zh-CN" altLang="en-US" dirty="0" smtClean="0"/>
              <a:t>素两</a:t>
            </a:r>
            <a:r>
              <a:rPr lang="zh-CN" altLang="en-US" dirty="0"/>
              <a:t>次乘法和一次加法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全</a:t>
            </a:r>
            <a:r>
              <a:rPr lang="zh-CN" altLang="en-US" dirty="0" smtClean="0"/>
              <a:t>连接 </a:t>
            </a:r>
            <a:r>
              <a:rPr lang="en-US" altLang="zh-CN" dirty="0" smtClean="0"/>
              <a:t>320x280x319x280x2 </a:t>
            </a:r>
            <a:r>
              <a:rPr lang="zh-CN" altLang="en-US" dirty="0" smtClean="0"/>
              <a:t>共计</a:t>
            </a:r>
            <a:r>
              <a:rPr lang="en-US" altLang="zh-CN" dirty="0" smtClean="0"/>
              <a:t>160</a:t>
            </a:r>
            <a:r>
              <a:rPr lang="zh-CN" altLang="en-US" dirty="0" smtClean="0"/>
              <a:t>亿次浮点数运算（一次乘法和一次加法）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20" y="3683784"/>
            <a:ext cx="6001108" cy="2747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" y="4693920"/>
            <a:ext cx="366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右边的图像是通过先获得原始图像中的每个像素，然后减去左边相邻像素的值而形成的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89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卷积的动机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神经科学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99" y="2411844"/>
            <a:ext cx="6080875" cy="39072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72399" y="3703936"/>
            <a:ext cx="3886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ArialMT"/>
              </a:rPr>
              <a:t>5</a:t>
            </a:r>
            <a:r>
              <a:rPr lang="zh-CN" altLang="en-US" sz="2400" dirty="0" smtClean="0">
                <a:latin typeface="ArialMT"/>
              </a:rPr>
              <a:t>个不同的神经元同时检查输入中的同一局域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6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池化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池化函数使用</a:t>
            </a:r>
            <a:r>
              <a:rPr lang="zh-CN" altLang="en-US" dirty="0"/>
              <a:t>某一位置的相邻输出的总体统计特征来代替网络在该位置的</a:t>
            </a:r>
            <a:r>
              <a:rPr lang="zh-CN" altLang="en-US" dirty="0" smtClean="0"/>
              <a:t>输出</a:t>
            </a:r>
            <a:endParaRPr lang="en-US" altLang="zh-CN" dirty="0" smtClean="0"/>
          </a:p>
          <a:p>
            <a:pPr lvl="1"/>
            <a:r>
              <a:rPr lang="zh-CN" altLang="en-US" dirty="0"/>
              <a:t>最大池化（</a:t>
            </a:r>
            <a:r>
              <a:rPr lang="en-US" altLang="zh-CN" dirty="0"/>
              <a:t>max pooling</a:t>
            </a:r>
            <a:r>
              <a:rPr lang="zh-CN" altLang="en-US" dirty="0"/>
              <a:t>）</a:t>
            </a:r>
            <a:r>
              <a:rPr lang="zh-CN" altLang="en-US" dirty="0" smtClean="0"/>
              <a:t>函数给</a:t>
            </a:r>
            <a:r>
              <a:rPr lang="zh-CN" altLang="en-US" dirty="0"/>
              <a:t>出相邻矩形</a:t>
            </a:r>
            <a:r>
              <a:rPr lang="zh-CN" altLang="en-US" dirty="0" smtClean="0"/>
              <a:t>区域</a:t>
            </a:r>
            <a:r>
              <a:rPr lang="zh-CN" altLang="en-US" dirty="0"/>
              <a:t>内的最大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</a:t>
            </a:r>
            <a:r>
              <a:rPr lang="zh-CN" altLang="en-US" dirty="0"/>
              <a:t>常用的池化函数包括相邻矩形区域内的平均值、</a:t>
            </a:r>
            <a:r>
              <a:rPr lang="en-US" altLang="zh-CN" i="1" dirty="0"/>
              <a:t>L</a:t>
            </a:r>
            <a:r>
              <a:rPr lang="en-US" altLang="zh-CN" sz="800" dirty="0"/>
              <a:t>2 </a:t>
            </a:r>
            <a:r>
              <a:rPr lang="zh-CN" altLang="en-US" dirty="0"/>
              <a:t>范数以及</a:t>
            </a:r>
            <a:r>
              <a:rPr lang="zh-CN" altLang="en-US" dirty="0" smtClean="0"/>
              <a:t>基于</a:t>
            </a:r>
            <a:r>
              <a:rPr lang="zh-CN" altLang="en-US" dirty="0"/>
              <a:t>据中心像素距离的加权平均</a:t>
            </a:r>
            <a:r>
              <a:rPr lang="zh-CN" altLang="en-US" dirty="0" smtClean="0"/>
              <a:t>函数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2" y="3306045"/>
            <a:ext cx="4407569" cy="33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一维卷积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𝑑𝑎</m:t>
                    </m:r>
                  </m:oMath>
                </a14:m>
                <a:r>
                  <a:rPr lang="en-US" altLang="zh-CN" dirty="0" smtClean="0"/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二</a:t>
                </a:r>
                <a:r>
                  <a:rPr lang="zh-CN" altLang="en-US" dirty="0" smtClean="0"/>
                  <a:t>维卷积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b="0" dirty="0" smtClean="0"/>
              </a:p>
              <a:p>
                <a:pPr lvl="1"/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 smtClean="0"/>
                  <a:t>互相关函数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 b="-11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6742827" y="1359244"/>
            <a:ext cx="1172666" cy="60029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</a:p>
        </p:txBody>
      </p:sp>
      <p:sp>
        <p:nvSpPr>
          <p:cNvPr id="8" name="矩形标注 7"/>
          <p:cNvSpPr/>
          <p:nvPr/>
        </p:nvSpPr>
        <p:spPr>
          <a:xfrm>
            <a:off x="7273319" y="2541152"/>
            <a:ext cx="1172666" cy="600294"/>
          </a:xfrm>
          <a:prstGeom prst="wedgeRectCallout">
            <a:avLst>
              <a:gd name="adj1" fmla="val -23809"/>
              <a:gd name="adj2" fmla="val -70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核函数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12027" y="4125647"/>
            <a:ext cx="204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对称性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9088158" y="5612043"/>
            <a:ext cx="2121967" cy="684055"/>
          </a:xfrm>
          <a:prstGeom prst="wedgeRectCallout">
            <a:avLst>
              <a:gd name="adj1" fmla="val -86373"/>
              <a:gd name="adj2" fmla="val 5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卷积网络中的卷积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82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表示进一步降低表示维度</a:t>
            </a:r>
            <a:endParaRPr lang="en-US" altLang="zh-CN" dirty="0" smtClean="0"/>
          </a:p>
          <a:p>
            <a:r>
              <a:rPr lang="zh-CN" altLang="en-US" dirty="0" smtClean="0"/>
              <a:t>对局部平移更加</a:t>
            </a:r>
            <a:r>
              <a:rPr lang="zh-CN" altLang="en-US" dirty="0"/>
              <a:t>稳定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91" y="2292013"/>
            <a:ext cx="4838949" cy="43245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86467" y="3947268"/>
            <a:ext cx="331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输入右移一位，输入全变，但是输出只有一半的值发生变化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933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最大池化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88" y="2256817"/>
            <a:ext cx="3721291" cy="3600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175" y="2737864"/>
            <a:ext cx="1612983" cy="1720938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765800" y="3208867"/>
            <a:ext cx="1397000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34001" y="2637817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2x2</a:t>
            </a:r>
            <a:r>
              <a:rPr lang="zh-CN" altLang="en-US" dirty="0" smtClean="0"/>
              <a:t>的核，步幅为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02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输入为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超参数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核</a:t>
                </a:r>
                <a:r>
                  <a:rPr lang="zh-CN" altLang="en-US" dirty="0"/>
                  <a:t>大小</a:t>
                </a:r>
                <a:r>
                  <a:rPr lang="en-US" altLang="zh-CN" dirty="0"/>
                  <a:t>F</a:t>
                </a:r>
              </a:p>
              <a:p>
                <a:pPr lvl="1"/>
                <a:r>
                  <a:rPr lang="zh-CN" altLang="en-US" dirty="0"/>
                  <a:t>步幅</a:t>
                </a:r>
                <a:r>
                  <a:rPr lang="en-US" altLang="zh-CN" dirty="0"/>
                  <a:t>S</a:t>
                </a:r>
              </a:p>
              <a:p>
                <a:r>
                  <a:rPr lang="zh-CN" altLang="en-US" dirty="0" smtClean="0"/>
                  <a:t>输出</a:t>
                </a:r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参数数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0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3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448" y="2265871"/>
            <a:ext cx="2006703" cy="8191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38067" y="1852521"/>
            <a:ext cx="15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89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551" y="1556951"/>
            <a:ext cx="4208850" cy="5000368"/>
          </a:xfrm>
        </p:spPr>
        <p:txBody>
          <a:bodyPr/>
          <a:lstStyle/>
          <a:p>
            <a:r>
              <a:rPr lang="zh-CN" altLang="en-US" dirty="0"/>
              <a:t>卷积网络用于分类的结构示例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24" y="365126"/>
            <a:ext cx="5213618" cy="60074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6" y="2839420"/>
            <a:ext cx="5377876" cy="25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1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卷积网络可处理的数据类型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396" y="1299977"/>
            <a:ext cx="5027270" cy="544331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卷积网络的神经科学基础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神经生理学家</a:t>
            </a:r>
            <a:r>
              <a:rPr lang="en-US" altLang="zh-CN" dirty="0"/>
              <a:t>David Hubel 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Torsten</a:t>
            </a:r>
            <a:r>
              <a:rPr lang="en-US" altLang="zh-CN" dirty="0" smtClean="0"/>
              <a:t> </a:t>
            </a:r>
            <a:r>
              <a:rPr lang="en-US" altLang="zh-CN" dirty="0"/>
              <a:t>Wiesel </a:t>
            </a:r>
            <a:r>
              <a:rPr lang="zh-CN" altLang="en-US" dirty="0"/>
              <a:t>合作</a:t>
            </a:r>
            <a:r>
              <a:rPr lang="zh-CN" altLang="en-US" dirty="0" smtClean="0"/>
              <a:t>多年研究</a:t>
            </a:r>
            <a:r>
              <a:rPr lang="zh-CN" altLang="en-US" dirty="0"/>
              <a:t>哺乳动物视觉系统如何</a:t>
            </a:r>
            <a:r>
              <a:rPr lang="zh-CN" altLang="en-US" dirty="0" smtClean="0"/>
              <a:t>工作，成就获得诺贝尔奖</a:t>
            </a:r>
            <a:endParaRPr lang="en-US" altLang="zh-CN" dirty="0" smtClean="0"/>
          </a:p>
          <a:p>
            <a:r>
              <a:rPr lang="zh-CN" altLang="en-US" dirty="0"/>
              <a:t>当代深度学习模型有最大影响的是基于记录猫的</a:t>
            </a:r>
            <a:r>
              <a:rPr lang="zh-CN" altLang="en-US" dirty="0" smtClean="0"/>
              <a:t>单个神经元</a:t>
            </a:r>
            <a:r>
              <a:rPr lang="zh-CN" altLang="en-US" dirty="0"/>
              <a:t>的</a:t>
            </a:r>
            <a:r>
              <a:rPr lang="zh-CN" altLang="en-US" dirty="0" smtClean="0"/>
              <a:t>活动</a:t>
            </a:r>
            <a:endParaRPr lang="en-US" altLang="zh-CN" dirty="0" smtClean="0"/>
          </a:p>
          <a:p>
            <a:r>
              <a:rPr lang="zh-CN" altLang="en-US" dirty="0"/>
              <a:t>猫的脑内神经元如何响应投影在猫前面屏幕上精确</a:t>
            </a:r>
            <a:r>
              <a:rPr lang="zh-CN" altLang="en-US" dirty="0" smtClean="0"/>
              <a:t>位置的图像</a:t>
            </a:r>
            <a:endParaRPr lang="en-US" altLang="zh-CN" dirty="0" smtClean="0"/>
          </a:p>
          <a:p>
            <a:r>
              <a:rPr lang="zh-CN" altLang="en-US" dirty="0" smtClean="0"/>
              <a:t>他们发现：处于</a:t>
            </a:r>
            <a:r>
              <a:rPr lang="zh-CN" altLang="en-US" dirty="0"/>
              <a:t>视觉系统较为前面的神经元对非常特定的光</a:t>
            </a:r>
            <a:r>
              <a:rPr lang="zh-CN" altLang="en-US" dirty="0" smtClean="0"/>
              <a:t>模式（</a:t>
            </a:r>
            <a:r>
              <a:rPr lang="zh-CN" altLang="en-US" dirty="0"/>
              <a:t>例如精确定向的条纹）反应最强烈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5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卷积网络的神经科学基础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96" y="1555894"/>
            <a:ext cx="3690498" cy="47681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594" y="1555894"/>
            <a:ext cx="5781762" cy="48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8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卷积网络的神经科学基础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550" y="1556951"/>
            <a:ext cx="5255679" cy="500036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图像信息沿着视神经由眼传递到大脑</a:t>
            </a:r>
            <a:endParaRPr lang="en-US" altLang="zh-CN" dirty="0" smtClean="0"/>
          </a:p>
          <a:p>
            <a:r>
              <a:rPr lang="zh-CN" altLang="en-US" dirty="0" smtClean="0"/>
              <a:t>来自</a:t>
            </a:r>
            <a:r>
              <a:rPr lang="zh-CN" altLang="en-US" dirty="0"/>
              <a:t>不同眼球的视神经在视交叉发生</a:t>
            </a:r>
            <a:r>
              <a:rPr lang="zh-CN" altLang="en-US" dirty="0" smtClean="0"/>
              <a:t>交汇</a:t>
            </a:r>
            <a:endParaRPr lang="en-US" altLang="zh-CN" dirty="0" smtClean="0"/>
          </a:p>
          <a:p>
            <a:r>
              <a:rPr lang="zh-CN" altLang="en-US" dirty="0" smtClean="0"/>
              <a:t>右侧</a:t>
            </a:r>
            <a:r>
              <a:rPr lang="zh-CN" altLang="en-US" dirty="0"/>
              <a:t>视野的</a:t>
            </a:r>
            <a:r>
              <a:rPr lang="zh-CN" altLang="en-US" dirty="0" smtClean="0"/>
              <a:t>信息在</a:t>
            </a:r>
            <a:r>
              <a:rPr lang="zh-CN" altLang="en-US" dirty="0"/>
              <a:t>左视束中进行传递，终止于丘脑的外侧膝状体核（</a:t>
            </a:r>
            <a:r>
              <a:rPr lang="en-US" altLang="zh-CN" dirty="0"/>
              <a:t>LGN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外侧膝状体核（</a:t>
            </a:r>
            <a:r>
              <a:rPr lang="en-US" altLang="zh-CN" dirty="0"/>
              <a:t>LGN</a:t>
            </a:r>
            <a:r>
              <a:rPr lang="zh-CN" altLang="en-US" dirty="0"/>
              <a:t>）是丘脑的一个感觉中继核</a:t>
            </a:r>
            <a:r>
              <a:rPr lang="zh-CN" altLang="en-US" dirty="0" smtClean="0"/>
              <a:t>团</a:t>
            </a:r>
            <a:endParaRPr lang="en-US" altLang="zh-CN" dirty="0" smtClean="0"/>
          </a:p>
          <a:p>
            <a:r>
              <a:rPr lang="zh-CN" altLang="en-US" dirty="0"/>
              <a:t>视辐射将信息由外侧膝状体核传递到</a:t>
            </a:r>
            <a:r>
              <a:rPr lang="zh-CN" altLang="en-US" dirty="0" smtClean="0"/>
              <a:t>视皮层</a:t>
            </a:r>
            <a:endParaRPr lang="en-US" altLang="zh-CN" dirty="0" smtClean="0"/>
          </a:p>
          <a:p>
            <a:r>
              <a:rPr lang="zh-CN" altLang="en-US" dirty="0" smtClean="0"/>
              <a:t>纹状皮层（</a:t>
            </a:r>
            <a:r>
              <a:rPr lang="en-US" altLang="zh-CN" dirty="0" smtClean="0"/>
              <a:t>V1</a:t>
            </a:r>
            <a:r>
              <a:rPr lang="zh-CN" altLang="en-US" dirty="0"/>
              <a:t>初级视皮层）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098" name="Picture 2" descr="http://www.sibs.cas.cn/kp/kptw/201606/W0201606203852760969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06" y="1772594"/>
            <a:ext cx="5936534" cy="42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23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卷积网络的神经科学基础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卷积网络被设计为描述</a:t>
            </a:r>
            <a:r>
              <a:rPr lang="en-US" altLang="zh-CN" dirty="0" smtClean="0"/>
              <a:t>V1</a:t>
            </a:r>
            <a:r>
              <a:rPr lang="zh-CN" altLang="en-US" dirty="0" smtClean="0"/>
              <a:t>的三个性质</a:t>
            </a:r>
            <a:endParaRPr lang="en-US" altLang="zh-CN" dirty="0" smtClean="0"/>
          </a:p>
          <a:p>
            <a:pPr lvl="1"/>
            <a:r>
              <a:rPr lang="en-US" altLang="zh-CN" dirty="0"/>
              <a:t>V1 </a:t>
            </a:r>
            <a:r>
              <a:rPr lang="zh-CN" altLang="en-US" dirty="0"/>
              <a:t>可以进行空间</a:t>
            </a:r>
            <a:r>
              <a:rPr lang="zh-CN" altLang="en-US" dirty="0" smtClean="0"/>
              <a:t>映射</a:t>
            </a:r>
            <a:endParaRPr lang="en-US" altLang="zh-CN" dirty="0" smtClean="0"/>
          </a:p>
          <a:p>
            <a:pPr lvl="1"/>
            <a:r>
              <a:rPr lang="en-US" altLang="zh-CN" dirty="0"/>
              <a:t>V1 </a:t>
            </a:r>
            <a:r>
              <a:rPr lang="zh-CN" altLang="en-US" dirty="0"/>
              <a:t>包含许多</a:t>
            </a:r>
            <a:r>
              <a:rPr lang="zh-CN" altLang="en-US" dirty="0" smtClean="0"/>
              <a:t>简单细胞，</a:t>
            </a:r>
            <a:r>
              <a:rPr lang="zh-CN" altLang="en-US" dirty="0"/>
              <a:t>在一个小的空间位置感受野内的图像的线性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卷积</a:t>
            </a:r>
            <a:r>
              <a:rPr lang="zh-CN" altLang="en-US" dirty="0">
                <a:solidFill>
                  <a:srgbClr val="FF0000"/>
                </a:solidFill>
              </a:rPr>
              <a:t>网络的检测器单元</a:t>
            </a:r>
            <a:r>
              <a:rPr lang="zh-CN" altLang="en-US" dirty="0" smtClean="0">
                <a:solidFill>
                  <a:srgbClr val="FF0000"/>
                </a:solidFill>
              </a:rPr>
              <a:t>被设计</a:t>
            </a:r>
            <a:r>
              <a:rPr lang="zh-CN" altLang="en-US" dirty="0">
                <a:solidFill>
                  <a:srgbClr val="FF0000"/>
                </a:solidFill>
              </a:rPr>
              <a:t>为模拟简单细胞的这些</a:t>
            </a:r>
            <a:r>
              <a:rPr lang="zh-CN" altLang="en-US" dirty="0" smtClean="0">
                <a:solidFill>
                  <a:srgbClr val="FF0000"/>
                </a:solidFill>
              </a:rPr>
              <a:t>性质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还</a:t>
            </a:r>
            <a:r>
              <a:rPr lang="zh-CN" altLang="en-US" dirty="0"/>
              <a:t>包括许多复杂细胞，特征的位置微小</a:t>
            </a:r>
            <a:r>
              <a:rPr lang="zh-CN" altLang="en-US" dirty="0" smtClean="0"/>
              <a:t>偏移、照明变化具有不变性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启发了池化操作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0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卷积网络的神经科学基础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42551" y="1556951"/>
            <a:ext cx="5604686" cy="5000368"/>
          </a:xfrm>
        </p:spPr>
        <p:txBody>
          <a:bodyPr>
            <a:normAutofit/>
          </a:bodyPr>
          <a:lstStyle/>
          <a:p>
            <a:r>
              <a:rPr lang="zh-CN" altLang="en-US" dirty="0"/>
              <a:t>初级视皮层（</a:t>
            </a:r>
            <a:r>
              <a:rPr lang="en-US" altLang="zh-CN" dirty="0"/>
              <a:t>V1</a:t>
            </a:r>
            <a:r>
              <a:rPr lang="zh-CN" altLang="en-US" dirty="0"/>
              <a:t>）的输出信息出送到两个渠道，分别成为背侧</a:t>
            </a:r>
            <a:r>
              <a:rPr lang="zh-CN" altLang="en-US" dirty="0" smtClean="0"/>
              <a:t>流和</a:t>
            </a:r>
            <a:r>
              <a:rPr lang="zh-CN" altLang="en-US" dirty="0"/>
              <a:t>腹侧</a:t>
            </a:r>
            <a:r>
              <a:rPr lang="zh-CN" altLang="en-US" dirty="0" smtClean="0"/>
              <a:t>流</a:t>
            </a:r>
            <a:endParaRPr lang="en-US" altLang="zh-CN" dirty="0" smtClean="0"/>
          </a:p>
          <a:p>
            <a:pPr lvl="1"/>
            <a:r>
              <a:rPr lang="zh-CN" altLang="en-US" dirty="0"/>
              <a:t>背侧流起始于</a:t>
            </a:r>
            <a:r>
              <a:rPr lang="en-US" altLang="zh-CN" dirty="0"/>
              <a:t>V1</a:t>
            </a:r>
            <a:r>
              <a:rPr lang="zh-CN" altLang="en-US" dirty="0"/>
              <a:t>，通过</a:t>
            </a:r>
            <a:r>
              <a:rPr lang="en-US" altLang="zh-CN" dirty="0"/>
              <a:t>V2</a:t>
            </a:r>
            <a:r>
              <a:rPr lang="zh-CN" altLang="en-US" dirty="0"/>
              <a:t>，进入背内侧区和中颞区（</a:t>
            </a:r>
            <a:r>
              <a:rPr lang="en-US" altLang="zh-CN" dirty="0"/>
              <a:t>MT</a:t>
            </a:r>
            <a:r>
              <a:rPr lang="zh-CN" altLang="en-US" dirty="0"/>
              <a:t>，亦称</a:t>
            </a:r>
            <a:r>
              <a:rPr lang="en-US" altLang="zh-CN" dirty="0"/>
              <a:t>V5</a:t>
            </a:r>
            <a:r>
              <a:rPr lang="zh-CN" altLang="en-US" dirty="0"/>
              <a:t>），然后抵达顶下小叶。背侧流常被称为</a:t>
            </a:r>
            <a:r>
              <a:rPr lang="zh-CN" altLang="en-US" dirty="0" smtClean="0"/>
              <a:t>“空间通路”，</a:t>
            </a:r>
            <a:r>
              <a:rPr lang="zh-CN" altLang="en-US" dirty="0"/>
              <a:t>参与处理物体的空间位置信息以及相关的运动控制，例如</a:t>
            </a:r>
            <a:r>
              <a:rPr lang="zh-CN" altLang="en-US" dirty="0" smtClean="0"/>
              <a:t>眼跳和</a:t>
            </a:r>
            <a:r>
              <a:rPr lang="zh-CN" altLang="en-US" dirty="0"/>
              <a:t>伸</a:t>
            </a:r>
            <a:r>
              <a:rPr lang="zh-CN" altLang="en-US" dirty="0" smtClean="0"/>
              <a:t>取。</a:t>
            </a:r>
            <a:endParaRPr lang="en-US" altLang="zh-CN" dirty="0" smtClean="0"/>
          </a:p>
          <a:p>
            <a:pPr lvl="1"/>
            <a:r>
              <a:rPr lang="zh-CN" altLang="en-US" dirty="0"/>
              <a:t>腹侧流起始于</a:t>
            </a:r>
            <a:r>
              <a:rPr lang="en-US" altLang="zh-CN" dirty="0"/>
              <a:t>V1</a:t>
            </a:r>
            <a:r>
              <a:rPr lang="zh-CN" altLang="en-US" dirty="0"/>
              <a:t>，依次通过</a:t>
            </a:r>
            <a:r>
              <a:rPr lang="en-US" altLang="zh-CN" dirty="0"/>
              <a:t>V2</a:t>
            </a:r>
            <a:r>
              <a:rPr lang="zh-CN" altLang="en-US" dirty="0"/>
              <a:t>，</a:t>
            </a:r>
            <a:r>
              <a:rPr lang="en-US" altLang="zh-CN" dirty="0"/>
              <a:t>V4</a:t>
            </a:r>
            <a:r>
              <a:rPr lang="zh-CN" altLang="en-US" dirty="0"/>
              <a:t>，进入下颞叶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IT</a:t>
            </a:r>
            <a:r>
              <a:rPr lang="zh-CN" altLang="en-US" dirty="0" smtClean="0"/>
              <a:t>）</a:t>
            </a:r>
            <a:r>
              <a:rPr lang="zh-CN" altLang="en-US" dirty="0"/>
              <a:t>。该通路常被称为</a:t>
            </a:r>
            <a:r>
              <a:rPr lang="zh-CN" altLang="en-US" dirty="0" smtClean="0"/>
              <a:t>“内容通路”，</a:t>
            </a:r>
            <a:r>
              <a:rPr lang="zh-CN" altLang="en-US" dirty="0"/>
              <a:t>参与物体识别，例如面孔识别。该通路也于长期记忆有关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171" y="1072720"/>
            <a:ext cx="4096863" cy="28082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r="44609"/>
          <a:stretch/>
        </p:blipFill>
        <p:spPr>
          <a:xfrm>
            <a:off x="7059084" y="3880964"/>
            <a:ext cx="4351070" cy="28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04" y="1071589"/>
            <a:ext cx="6067122" cy="56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4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卷积网络的神经科学基础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550" y="1556951"/>
            <a:ext cx="6280764" cy="500036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信息从</a:t>
            </a:r>
            <a:r>
              <a:rPr lang="en-US" altLang="zh-CN" dirty="0" smtClean="0"/>
              <a:t>V1</a:t>
            </a:r>
            <a:r>
              <a:rPr lang="zh-CN" altLang="en-US" dirty="0" smtClean="0"/>
              <a:t>传播到</a:t>
            </a:r>
            <a:r>
              <a:rPr lang="en-US" altLang="zh-CN" dirty="0" smtClean="0"/>
              <a:t>IT</a:t>
            </a:r>
            <a:r>
              <a:rPr lang="zh-CN" altLang="en-US" dirty="0" smtClean="0"/>
              <a:t>，可视野越来越大</a:t>
            </a:r>
            <a:endParaRPr lang="en-US" altLang="zh-CN" dirty="0" smtClean="0"/>
          </a:p>
          <a:p>
            <a:r>
              <a:rPr lang="zh-CN" altLang="en-US" dirty="0" smtClean="0"/>
              <a:t>神经元</a:t>
            </a:r>
            <a:r>
              <a:rPr lang="zh-CN" altLang="en-US" dirty="0"/>
              <a:t>所响应的图像特征也越来越复杂，从 </a:t>
            </a:r>
            <a:r>
              <a:rPr lang="en-US" altLang="zh-CN" dirty="0"/>
              <a:t>V1 </a:t>
            </a:r>
            <a:r>
              <a:rPr lang="zh-CN" altLang="en-US" dirty="0"/>
              <a:t>中的简单线条到 </a:t>
            </a:r>
            <a:r>
              <a:rPr lang="en-US" altLang="zh-CN" dirty="0"/>
              <a:t>IT </a:t>
            </a:r>
            <a:r>
              <a:rPr lang="zh-CN" altLang="en-US" dirty="0"/>
              <a:t>中的目标部分</a:t>
            </a:r>
            <a:endParaRPr lang="en-US" altLang="zh-CN" dirty="0" smtClean="0"/>
          </a:p>
          <a:p>
            <a:r>
              <a:rPr lang="zh-CN" altLang="en-US" dirty="0"/>
              <a:t>在观看同样的图像时，人工网络中的活动可与视觉系统的活动关联</a:t>
            </a:r>
            <a:r>
              <a:rPr lang="zh-CN" altLang="en-US" dirty="0" smtClean="0"/>
              <a:t>起来</a:t>
            </a:r>
            <a:endParaRPr lang="en-US" altLang="zh-CN" dirty="0" smtClean="0"/>
          </a:p>
          <a:p>
            <a:r>
              <a:rPr lang="zh-CN" altLang="en-US" dirty="0"/>
              <a:t>人工网络</a:t>
            </a:r>
            <a:r>
              <a:rPr lang="zh-CN" altLang="en-US" dirty="0" smtClean="0"/>
              <a:t>中</a:t>
            </a:r>
            <a:r>
              <a:rPr lang="zh-CN" altLang="en-US" dirty="0"/>
              <a:t>更深</a:t>
            </a:r>
            <a:r>
              <a:rPr lang="zh-CN" altLang="en-US" dirty="0" smtClean="0"/>
              <a:t>的</a:t>
            </a:r>
            <a:r>
              <a:rPr lang="zh-CN" altLang="en-US" dirty="0"/>
              <a:t>层能对应于</a:t>
            </a:r>
            <a:r>
              <a:rPr lang="zh-CN" altLang="en-US" dirty="0" smtClean="0"/>
              <a:t>腹侧流中</a:t>
            </a:r>
            <a:r>
              <a:rPr lang="zh-CN" altLang="en-US" dirty="0"/>
              <a:t>更后的区域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44205"/>
          <a:stretch/>
        </p:blipFill>
        <p:spPr>
          <a:xfrm>
            <a:off x="7065129" y="961038"/>
            <a:ext cx="4517270" cy="2924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55340"/>
          <a:stretch/>
        </p:blipFill>
        <p:spPr>
          <a:xfrm>
            <a:off x="7273646" y="3885213"/>
            <a:ext cx="3615822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卷积网络的神经科学基础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550" y="1556951"/>
            <a:ext cx="3692383" cy="5000368"/>
          </a:xfrm>
        </p:spPr>
        <p:txBody>
          <a:bodyPr/>
          <a:lstStyle/>
          <a:p>
            <a:r>
              <a:rPr lang="zh-CN" altLang="en-US" dirty="0"/>
              <a:t>表征相似度分析（</a:t>
            </a:r>
            <a:r>
              <a:rPr lang="en-US" altLang="zh-CN" dirty="0"/>
              <a:t>representational similarity analysis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两个系统是否能以相同的方式表征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zh-CN" altLang="en-US" dirty="0"/>
              <a:t>为每个系统构建一个矩阵实现的，其中的值代表对两个不同输入的响应的相似度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026" name="Picture 2" descr="An external file that holds a picture, illustration, etc.&#10;Object name is fnsys-02-004-g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33" y="1696394"/>
            <a:ext cx="4136324" cy="457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858" y="1613845"/>
            <a:ext cx="2905961" cy="49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4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990" y="1016601"/>
            <a:ext cx="7292705" cy="52825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1" r="67576" b="75082"/>
          <a:stretch/>
        </p:blipFill>
        <p:spPr>
          <a:xfrm>
            <a:off x="635000" y="921843"/>
            <a:ext cx="2445934" cy="22751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-178" t="51632" r="67754" b="23451"/>
          <a:stretch/>
        </p:blipFill>
        <p:spPr>
          <a:xfrm>
            <a:off x="635000" y="3410670"/>
            <a:ext cx="2445933" cy="2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3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03" y="345547"/>
            <a:ext cx="8390864" cy="63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-341"/>
          <a:stretch/>
        </p:blipFill>
        <p:spPr>
          <a:xfrm>
            <a:off x="3352800" y="0"/>
            <a:ext cx="5266266" cy="67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6" y="1414569"/>
            <a:ext cx="7408134" cy="2118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</a:t>
            </a:r>
            <a:r>
              <a:rPr lang="zh-CN" altLang="en-US" dirty="0" smtClean="0"/>
              <a:t>积网络架构</a:t>
            </a:r>
            <a:r>
              <a:rPr lang="en-US" altLang="zh-CN" dirty="0"/>
              <a:t> </a:t>
            </a:r>
            <a:r>
              <a:rPr lang="en-US" altLang="zh-CN" dirty="0" smtClean="0"/>
              <a:t>— LeNet</a:t>
            </a:r>
            <a:r>
              <a:rPr lang="en-US" altLang="zh-CN" dirty="0"/>
              <a:t>-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352039"/>
              </p:ext>
            </p:extLst>
          </p:nvPr>
        </p:nvGraphicFramePr>
        <p:xfrm>
          <a:off x="6186442" y="2926080"/>
          <a:ext cx="535760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1">
                  <a:extLst>
                    <a:ext uri="{9D8B030D-6E8A-4147-A177-3AD203B41FA5}">
                      <a16:colId xmlns:a16="http://schemas.microsoft.com/office/drawing/2014/main" val="1978739565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1981600511"/>
                    </a:ext>
                  </a:extLst>
                </a:gridCol>
                <a:gridCol w="2228326">
                  <a:extLst>
                    <a:ext uri="{9D8B030D-6E8A-4147-A177-3AD203B41FA5}">
                      <a16:colId xmlns:a16="http://schemas.microsoft.com/office/drawing/2014/main" val="1044921139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层（</a:t>
                      </a:r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layer)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激活</a:t>
                      </a:r>
                      <a:r>
                        <a:rPr lang="zh-CN" altLang="en-US" b="0" dirty="0" smtClean="0">
                          <a:solidFill>
                            <a:srgbClr val="4F4F4F"/>
                          </a:solidFill>
                          <a:effectLst/>
                        </a:rPr>
                        <a:t>后维度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参</a:t>
                      </a:r>
                      <a:r>
                        <a:rPr lang="zh-CN" altLang="en-US" b="0" dirty="0" smtClean="0">
                          <a:solidFill>
                            <a:srgbClr val="4F4F4F"/>
                          </a:solidFill>
                          <a:effectLst/>
                        </a:rPr>
                        <a:t>数个数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3794143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Input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(32,32,1)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02817524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solidFill>
                            <a:srgbClr val="4F4F4F"/>
                          </a:solidFill>
                          <a:effectLst/>
                        </a:rPr>
                        <a:t>CONV1(f=5,s=1)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(28,28,6)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(5*5+1)*6=156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456179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POOL1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(14,14,6)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3513584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solidFill>
                            <a:srgbClr val="4F4F4F"/>
                          </a:solidFill>
                          <a:effectLst/>
                        </a:rPr>
                        <a:t>CONV2(f=5,s=1)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(10,10,16)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(5*5*6+1)*16=2416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84541538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POOL2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(5,5,16)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8024163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FC3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(120,1)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120*(400+1)=48120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85747803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FC4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>
                          <a:solidFill>
                            <a:srgbClr val="4F4F4F"/>
                          </a:solidFill>
                          <a:effectLst/>
                        </a:rPr>
                        <a:t>(84,1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84*(120+1)=10164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78193035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</a:rPr>
                        <a:t>Softmax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(10,1)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10*(84+1)=850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87792558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26820" y="3533440"/>
            <a:ext cx="5436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5x5</a:t>
            </a:r>
          </a:p>
          <a:p>
            <a:r>
              <a:rPr lang="en-US" altLang="zh-CN" dirty="0" smtClean="0"/>
              <a:t>s=1</a:t>
            </a:r>
          </a:p>
          <a:p>
            <a:r>
              <a:rPr lang="en-US" altLang="zh-CN" dirty="0" smtClean="0"/>
              <a:t>p=0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09715" y="3533439"/>
            <a:ext cx="5436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2x2</a:t>
            </a:r>
          </a:p>
          <a:p>
            <a:r>
              <a:rPr lang="en-US" altLang="zh-CN" dirty="0" smtClean="0"/>
              <a:t>s=1</a:t>
            </a:r>
          </a:p>
          <a:p>
            <a:r>
              <a:rPr lang="en-US" altLang="zh-CN" dirty="0" smtClean="0"/>
              <a:t>p=0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52633" y="3533438"/>
            <a:ext cx="5436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5x5</a:t>
            </a:r>
          </a:p>
          <a:p>
            <a:r>
              <a:rPr lang="en-US" altLang="zh-CN" dirty="0" smtClean="0"/>
              <a:t>s=1</a:t>
            </a:r>
          </a:p>
          <a:p>
            <a:r>
              <a:rPr lang="en-US" altLang="zh-CN" dirty="0" smtClean="0"/>
              <a:t>p=0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0710" y="3533438"/>
            <a:ext cx="543600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2x2</a:t>
            </a:r>
          </a:p>
          <a:p>
            <a:r>
              <a:rPr lang="en-US" altLang="zh-CN" dirty="0" smtClean="0"/>
              <a:t>s=1</a:t>
            </a:r>
          </a:p>
          <a:p>
            <a:r>
              <a:rPr lang="en-US" altLang="zh-CN" dirty="0" smtClean="0"/>
              <a:t>p=0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6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LeNet-5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LeNet-5</a:t>
            </a:r>
            <a:r>
              <a:rPr lang="zh-CN" altLang="en-US" dirty="0" smtClean="0"/>
              <a:t>的特点</a:t>
            </a:r>
            <a:endParaRPr lang="en-US" altLang="zh-CN" dirty="0" smtClean="0"/>
          </a:p>
          <a:p>
            <a:pPr lvl="1"/>
            <a:r>
              <a:rPr lang="zh-CN" altLang="en-US" dirty="0"/>
              <a:t>每</a:t>
            </a:r>
            <a:r>
              <a:rPr lang="zh-CN" altLang="en-US" dirty="0" smtClean="0"/>
              <a:t>个卷积层包含三个部分：卷积、池化和非线性激活函数</a:t>
            </a:r>
            <a:endParaRPr lang="en-US" altLang="zh-CN" dirty="0" smtClean="0"/>
          </a:p>
          <a:p>
            <a:pPr lvl="1"/>
            <a:r>
              <a:rPr lang="zh-CN" altLang="en-US" dirty="0"/>
              <a:t>使</a:t>
            </a:r>
            <a:r>
              <a:rPr lang="zh-CN" altLang="en-US" dirty="0" smtClean="0"/>
              <a:t>用卷积提取空间特征</a:t>
            </a:r>
            <a:endParaRPr lang="en-US" altLang="zh-CN" dirty="0" smtClean="0"/>
          </a:p>
          <a:p>
            <a:pPr lvl="1"/>
            <a:r>
              <a:rPr lang="zh-CN" altLang="en-US" dirty="0"/>
              <a:t>降采</a:t>
            </a:r>
            <a:r>
              <a:rPr lang="zh-CN" altLang="en-US" dirty="0" smtClean="0"/>
              <a:t>样的平均池化层</a:t>
            </a:r>
            <a:endParaRPr lang="en-US" altLang="zh-CN" dirty="0" smtClean="0"/>
          </a:p>
          <a:p>
            <a:pPr lvl="1"/>
            <a:r>
              <a:rPr lang="zh-CN" altLang="en-US" dirty="0"/>
              <a:t>双</a:t>
            </a:r>
            <a:r>
              <a:rPr lang="zh-CN" altLang="en-US" dirty="0" smtClean="0"/>
              <a:t>曲正切或</a:t>
            </a:r>
            <a:r>
              <a:rPr lang="en-US" altLang="zh-CN" dirty="0" smtClean="0"/>
              <a:t>S</a:t>
            </a:r>
            <a:r>
              <a:rPr lang="zh-CN" altLang="en-US" dirty="0" smtClean="0"/>
              <a:t>型的激活函数、</a:t>
            </a:r>
            <a:r>
              <a:rPr lang="en-US" altLang="zh-CN" dirty="0" smtClean="0"/>
              <a:t>MLP</a:t>
            </a:r>
            <a:r>
              <a:rPr lang="zh-CN" altLang="en-US" dirty="0" smtClean="0"/>
              <a:t>作为最后的分类器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层与层之间的稀疏连接减少计算复杂度</a:t>
            </a:r>
            <a:endParaRPr lang="en-US" altLang="zh-CN" dirty="0" smtClean="0"/>
          </a:p>
          <a:p>
            <a:r>
              <a:rPr lang="zh-CN" altLang="en-US" dirty="0" smtClean="0"/>
              <a:t>网</a:t>
            </a:r>
            <a:r>
              <a:rPr lang="zh-CN" altLang="en-US" dirty="0"/>
              <a:t>络越来越深，图像的宽度和高度都在缩小，信道数量一直在增加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04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2050" name="Picture 2" descr="https://img-blog.csdn.net/20180116214008693?watermark/2/text/aHR0cDovL2Jsb2cuY3Nkbi5uZXQvbG92ZWxpdXp6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60" y="473357"/>
            <a:ext cx="7294059" cy="571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7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 smtClean="0"/>
              <a:t>AlexNet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09" y="1235203"/>
            <a:ext cx="8895238" cy="307619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43928" y="4095750"/>
            <a:ext cx="6688148" cy="2434269"/>
            <a:chOff x="4251446" y="3495675"/>
            <a:chExt cx="6688148" cy="243426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12930"/>
            <a:stretch/>
          </p:blipFill>
          <p:spPr>
            <a:xfrm>
              <a:off x="4251446" y="3495675"/>
              <a:ext cx="6688148" cy="23304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707569" y="5638800"/>
              <a:ext cx="2232025" cy="250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782050" y="5668334"/>
              <a:ext cx="628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9216</a:t>
              </a:r>
              <a:endParaRPr lang="zh-CN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80406" y="5668334"/>
              <a:ext cx="628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4096</a:t>
              </a:r>
              <a:endParaRPr lang="zh-CN" alt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30885" y="5657549"/>
              <a:ext cx="628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4096</a:t>
              </a:r>
              <a:endParaRPr lang="zh-CN" altLang="en-US" sz="11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2550" y="4056779"/>
            <a:ext cx="4221319" cy="2787047"/>
            <a:chOff x="642550" y="4056779"/>
            <a:chExt cx="4221319" cy="278704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50" y="4219791"/>
              <a:ext cx="3883572" cy="262403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924300" y="4056779"/>
              <a:ext cx="939569" cy="34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42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 </a:t>
            </a:r>
            <a:r>
              <a:rPr lang="zh-CN" altLang="en-US" dirty="0"/>
              <a:t>比</a:t>
            </a:r>
            <a:r>
              <a:rPr lang="zh-CN" altLang="en-US" dirty="0" smtClean="0"/>
              <a:t>赛冠军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58" y="2081484"/>
            <a:ext cx="9933333" cy="43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52801" y="3514725"/>
            <a:ext cx="971550" cy="2847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37181" y="206342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第一个</a:t>
            </a:r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 smtClean="0">
                <a:solidFill>
                  <a:srgbClr val="FF0000"/>
                </a:solidFill>
              </a:rPr>
              <a:t>CNN</a:t>
            </a:r>
            <a:r>
              <a:rPr lang="zh-CN" altLang="en-US" dirty="0" smtClean="0">
                <a:solidFill>
                  <a:srgbClr val="FF0000"/>
                </a:solidFill>
              </a:rPr>
              <a:t>的冠军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99281" y="3514725"/>
            <a:ext cx="971550" cy="2847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88080" y="2521981"/>
            <a:ext cx="223520" cy="921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24350" y="2613438"/>
            <a:ext cx="299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ZFNet</a:t>
            </a:r>
            <a:r>
              <a:rPr lang="en-US" altLang="zh-CN" dirty="0" smtClean="0">
                <a:solidFill>
                  <a:srgbClr val="FF0000"/>
                </a:solidFill>
              </a:rPr>
              <a:t>: </a:t>
            </a:r>
            <a:r>
              <a:rPr lang="en-US" altLang="zh-CN" dirty="0" err="1" smtClean="0">
                <a:solidFill>
                  <a:srgbClr val="FF0000"/>
                </a:solidFill>
              </a:rPr>
              <a:t>AlexNet</a:t>
            </a:r>
            <a:r>
              <a:rPr lang="zh-CN" altLang="en-US" dirty="0" smtClean="0">
                <a:solidFill>
                  <a:srgbClr val="FF0000"/>
                </a:solidFill>
              </a:rPr>
              <a:t>上的调参版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848861" y="3000834"/>
            <a:ext cx="111760" cy="442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98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9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</a:t>
            </a:r>
            <a:r>
              <a:rPr lang="zh-CN" altLang="en-US" dirty="0" smtClean="0"/>
              <a:t>连接层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9" name="Group 35640"/>
          <p:cNvGrpSpPr/>
          <p:nvPr/>
        </p:nvGrpSpPr>
        <p:grpSpPr>
          <a:xfrm>
            <a:off x="4861511" y="3642219"/>
            <a:ext cx="3522981" cy="281940"/>
            <a:chOff x="0" y="0"/>
            <a:chExt cx="3523497" cy="282300"/>
          </a:xfrm>
        </p:grpSpPr>
        <p:sp>
          <p:nvSpPr>
            <p:cNvPr id="60" name="Shape 43313"/>
            <p:cNvSpPr/>
            <p:nvPr/>
          </p:nvSpPr>
          <p:spPr>
            <a:xfrm>
              <a:off x="0" y="70575"/>
              <a:ext cx="2713725" cy="211725"/>
            </a:xfrm>
            <a:custGeom>
              <a:avLst/>
              <a:gdLst/>
              <a:ahLst/>
              <a:cxnLst/>
              <a:rect l="0" t="0" r="0" b="0"/>
              <a:pathLst>
                <a:path w="2713725" h="211725">
                  <a:moveTo>
                    <a:pt x="0" y="0"/>
                  </a:moveTo>
                  <a:lnTo>
                    <a:pt x="2713725" y="0"/>
                  </a:lnTo>
                  <a:lnTo>
                    <a:pt x="2713725" y="211725"/>
                  </a:lnTo>
                  <a:lnTo>
                    <a:pt x="0" y="211725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4CCCC">
                <a:alpha val="51764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1" name="Shape 3578"/>
            <p:cNvSpPr/>
            <p:nvPr/>
          </p:nvSpPr>
          <p:spPr>
            <a:xfrm>
              <a:off x="2713725" y="0"/>
              <a:ext cx="70575" cy="282300"/>
            </a:xfrm>
            <a:custGeom>
              <a:avLst/>
              <a:gdLst/>
              <a:ahLst/>
              <a:cxnLst/>
              <a:rect l="0" t="0" r="0" b="0"/>
              <a:pathLst>
                <a:path w="70575" h="282300">
                  <a:moveTo>
                    <a:pt x="70575" y="0"/>
                  </a:moveTo>
                  <a:lnTo>
                    <a:pt x="70575" y="211725"/>
                  </a:lnTo>
                  <a:lnTo>
                    <a:pt x="0" y="282300"/>
                  </a:lnTo>
                  <a:lnTo>
                    <a:pt x="0" y="70575"/>
                  </a:lnTo>
                  <a:lnTo>
                    <a:pt x="7057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3A3A3">
                <a:alpha val="51764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Shape 3579"/>
            <p:cNvSpPr/>
            <p:nvPr/>
          </p:nvSpPr>
          <p:spPr>
            <a:xfrm>
              <a:off x="0" y="0"/>
              <a:ext cx="2784300" cy="70575"/>
            </a:xfrm>
            <a:custGeom>
              <a:avLst/>
              <a:gdLst/>
              <a:ahLst/>
              <a:cxnLst/>
              <a:rect l="0" t="0" r="0" b="0"/>
              <a:pathLst>
                <a:path w="2784300" h="70575">
                  <a:moveTo>
                    <a:pt x="70575" y="0"/>
                  </a:moveTo>
                  <a:lnTo>
                    <a:pt x="2784300" y="0"/>
                  </a:lnTo>
                  <a:lnTo>
                    <a:pt x="2713725" y="70575"/>
                  </a:lnTo>
                  <a:lnTo>
                    <a:pt x="0" y="70575"/>
                  </a:lnTo>
                  <a:lnTo>
                    <a:pt x="7057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6D6D6">
                <a:alpha val="51764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3" name="Shape 3582"/>
            <p:cNvSpPr/>
            <p:nvPr/>
          </p:nvSpPr>
          <p:spPr>
            <a:xfrm>
              <a:off x="0" y="0"/>
              <a:ext cx="2784300" cy="282300"/>
            </a:xfrm>
            <a:custGeom>
              <a:avLst/>
              <a:gdLst/>
              <a:ahLst/>
              <a:cxnLst/>
              <a:rect l="0" t="0" r="0" b="0"/>
              <a:pathLst>
                <a:path w="2784300" h="282300">
                  <a:moveTo>
                    <a:pt x="0" y="70575"/>
                  </a:moveTo>
                  <a:lnTo>
                    <a:pt x="70575" y="0"/>
                  </a:lnTo>
                  <a:lnTo>
                    <a:pt x="2784300" y="0"/>
                  </a:lnTo>
                  <a:lnTo>
                    <a:pt x="2784300" y="211725"/>
                  </a:lnTo>
                  <a:lnTo>
                    <a:pt x="2713725" y="282300"/>
                  </a:lnTo>
                  <a:lnTo>
                    <a:pt x="0" y="2823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4" name="Shape 3583"/>
            <p:cNvSpPr/>
            <p:nvPr/>
          </p:nvSpPr>
          <p:spPr>
            <a:xfrm>
              <a:off x="0" y="0"/>
              <a:ext cx="2784300" cy="70575"/>
            </a:xfrm>
            <a:custGeom>
              <a:avLst/>
              <a:gdLst/>
              <a:ahLst/>
              <a:cxnLst/>
              <a:rect l="0" t="0" r="0" b="0"/>
              <a:pathLst>
                <a:path w="2784300" h="70575">
                  <a:moveTo>
                    <a:pt x="0" y="70575"/>
                  </a:moveTo>
                  <a:lnTo>
                    <a:pt x="2713725" y="70575"/>
                  </a:lnTo>
                  <a:lnTo>
                    <a:pt x="278430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5" name="Shape 3584"/>
            <p:cNvSpPr/>
            <p:nvPr/>
          </p:nvSpPr>
          <p:spPr>
            <a:xfrm>
              <a:off x="2713725" y="70575"/>
              <a:ext cx="0" cy="211725"/>
            </a:xfrm>
            <a:custGeom>
              <a:avLst/>
              <a:gdLst/>
              <a:ahLst/>
              <a:cxnLst/>
              <a:rect l="0" t="0" r="0" b="0"/>
              <a:pathLst>
                <a:path h="211725">
                  <a:moveTo>
                    <a:pt x="0" y="0"/>
                  </a:moveTo>
                  <a:lnTo>
                    <a:pt x="0" y="211725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Shape 3595"/>
            <p:cNvSpPr/>
            <p:nvPr/>
          </p:nvSpPr>
          <p:spPr>
            <a:xfrm>
              <a:off x="2957463" y="141150"/>
              <a:ext cx="436383" cy="8616"/>
            </a:xfrm>
            <a:custGeom>
              <a:avLst/>
              <a:gdLst/>
              <a:ahLst/>
              <a:cxnLst/>
              <a:rect l="0" t="0" r="0" b="0"/>
              <a:pathLst>
                <a:path w="436383" h="8616">
                  <a:moveTo>
                    <a:pt x="0" y="0"/>
                  </a:moveTo>
                  <a:lnTo>
                    <a:pt x="436383" y="8616"/>
                  </a:lnTo>
                </a:path>
              </a:pathLst>
            </a:custGeom>
            <a:ln w="2857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7" name="Shape 3596"/>
            <p:cNvSpPr/>
            <p:nvPr/>
          </p:nvSpPr>
          <p:spPr>
            <a:xfrm>
              <a:off x="3392914" y="102576"/>
              <a:ext cx="130583" cy="94378"/>
            </a:xfrm>
            <a:custGeom>
              <a:avLst/>
              <a:gdLst/>
              <a:ahLst/>
              <a:cxnLst/>
              <a:rect l="0" t="0" r="0" b="0"/>
              <a:pathLst>
                <a:path w="130583" h="94378">
                  <a:moveTo>
                    <a:pt x="1864" y="0"/>
                  </a:moveTo>
                  <a:lnTo>
                    <a:pt x="130583" y="49749"/>
                  </a:lnTo>
                  <a:lnTo>
                    <a:pt x="0" y="94378"/>
                  </a:lnTo>
                  <a:lnTo>
                    <a:pt x="1864" y="0"/>
                  </a:lnTo>
                  <a:close/>
                </a:path>
              </a:pathLst>
            </a:custGeom>
            <a:ln w="28575" cap="flat">
              <a:miter lim="127000"/>
            </a:ln>
          </p:spPr>
          <p:style>
            <a:lnRef idx="1">
              <a:srgbClr val="666666"/>
            </a:lnRef>
            <a:fillRef idx="1">
              <a:srgbClr val="6666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" name="Group 35639"/>
          <p:cNvGrpSpPr/>
          <p:nvPr/>
        </p:nvGrpSpPr>
        <p:grpSpPr>
          <a:xfrm>
            <a:off x="8961726" y="3642219"/>
            <a:ext cx="1751964" cy="281940"/>
            <a:chOff x="0" y="0"/>
            <a:chExt cx="1752300" cy="282300"/>
          </a:xfrm>
        </p:grpSpPr>
        <p:sp>
          <p:nvSpPr>
            <p:cNvPr id="69" name="Shape 43315"/>
            <p:cNvSpPr/>
            <p:nvPr/>
          </p:nvSpPr>
          <p:spPr>
            <a:xfrm>
              <a:off x="0" y="70575"/>
              <a:ext cx="1681725" cy="211725"/>
            </a:xfrm>
            <a:custGeom>
              <a:avLst/>
              <a:gdLst/>
              <a:ahLst/>
              <a:cxnLst/>
              <a:rect l="0" t="0" r="0" b="0"/>
              <a:pathLst>
                <a:path w="1681725" h="211725">
                  <a:moveTo>
                    <a:pt x="0" y="0"/>
                  </a:moveTo>
                  <a:lnTo>
                    <a:pt x="1681725" y="0"/>
                  </a:lnTo>
                  <a:lnTo>
                    <a:pt x="1681725" y="211725"/>
                  </a:lnTo>
                  <a:lnTo>
                    <a:pt x="0" y="211725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9DAF8">
                <a:alpha val="42745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0" name="Shape 3568"/>
            <p:cNvSpPr/>
            <p:nvPr/>
          </p:nvSpPr>
          <p:spPr>
            <a:xfrm>
              <a:off x="1681725" y="0"/>
              <a:ext cx="70575" cy="282300"/>
            </a:xfrm>
            <a:custGeom>
              <a:avLst/>
              <a:gdLst/>
              <a:ahLst/>
              <a:cxnLst/>
              <a:rect l="0" t="0" r="0" b="0"/>
              <a:pathLst>
                <a:path w="70575" h="282300">
                  <a:moveTo>
                    <a:pt x="70575" y="0"/>
                  </a:moveTo>
                  <a:lnTo>
                    <a:pt x="70575" y="211725"/>
                  </a:lnTo>
                  <a:lnTo>
                    <a:pt x="0" y="282300"/>
                  </a:lnTo>
                  <a:lnTo>
                    <a:pt x="0" y="70575"/>
                  </a:lnTo>
                  <a:lnTo>
                    <a:pt x="7057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0AEC6">
                <a:alpha val="42745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Shape 3569"/>
            <p:cNvSpPr/>
            <p:nvPr/>
          </p:nvSpPr>
          <p:spPr>
            <a:xfrm>
              <a:off x="0" y="0"/>
              <a:ext cx="1752300" cy="70575"/>
            </a:xfrm>
            <a:custGeom>
              <a:avLst/>
              <a:gdLst/>
              <a:ahLst/>
              <a:cxnLst/>
              <a:rect l="0" t="0" r="0" b="0"/>
              <a:pathLst>
                <a:path w="1752300" h="70575">
                  <a:moveTo>
                    <a:pt x="70575" y="0"/>
                  </a:moveTo>
                  <a:lnTo>
                    <a:pt x="1752300" y="0"/>
                  </a:lnTo>
                  <a:lnTo>
                    <a:pt x="1681725" y="70575"/>
                  </a:lnTo>
                  <a:lnTo>
                    <a:pt x="0" y="70575"/>
                  </a:lnTo>
                  <a:lnTo>
                    <a:pt x="7057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D3E1F9">
                <a:alpha val="42745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2" name="Shape 3572"/>
            <p:cNvSpPr/>
            <p:nvPr/>
          </p:nvSpPr>
          <p:spPr>
            <a:xfrm>
              <a:off x="0" y="0"/>
              <a:ext cx="1752300" cy="282300"/>
            </a:xfrm>
            <a:custGeom>
              <a:avLst/>
              <a:gdLst/>
              <a:ahLst/>
              <a:cxnLst/>
              <a:rect l="0" t="0" r="0" b="0"/>
              <a:pathLst>
                <a:path w="1752300" h="282300">
                  <a:moveTo>
                    <a:pt x="0" y="70575"/>
                  </a:moveTo>
                  <a:lnTo>
                    <a:pt x="70575" y="0"/>
                  </a:lnTo>
                  <a:lnTo>
                    <a:pt x="1752300" y="0"/>
                  </a:lnTo>
                  <a:lnTo>
                    <a:pt x="1752300" y="211725"/>
                  </a:lnTo>
                  <a:lnTo>
                    <a:pt x="1681725" y="282300"/>
                  </a:lnTo>
                  <a:lnTo>
                    <a:pt x="0" y="2823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3" name="Shape 3573"/>
            <p:cNvSpPr/>
            <p:nvPr/>
          </p:nvSpPr>
          <p:spPr>
            <a:xfrm>
              <a:off x="0" y="0"/>
              <a:ext cx="1752300" cy="70575"/>
            </a:xfrm>
            <a:custGeom>
              <a:avLst/>
              <a:gdLst/>
              <a:ahLst/>
              <a:cxnLst/>
              <a:rect l="0" t="0" r="0" b="0"/>
              <a:pathLst>
                <a:path w="1752300" h="70575">
                  <a:moveTo>
                    <a:pt x="0" y="70575"/>
                  </a:moveTo>
                  <a:lnTo>
                    <a:pt x="1681725" y="70575"/>
                  </a:lnTo>
                  <a:lnTo>
                    <a:pt x="175230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4" name="Shape 3574"/>
            <p:cNvSpPr/>
            <p:nvPr/>
          </p:nvSpPr>
          <p:spPr>
            <a:xfrm>
              <a:off x="1681725" y="70575"/>
              <a:ext cx="0" cy="211725"/>
            </a:xfrm>
            <a:custGeom>
              <a:avLst/>
              <a:gdLst/>
              <a:ahLst/>
              <a:cxnLst/>
              <a:rect l="0" t="0" r="0" b="0"/>
              <a:pathLst>
                <a:path h="211725">
                  <a:moveTo>
                    <a:pt x="0" y="0"/>
                  </a:moveTo>
                  <a:lnTo>
                    <a:pt x="0" y="211725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5" name="Shape 3575"/>
            <p:cNvSpPr/>
            <p:nvPr/>
          </p:nvSpPr>
          <p:spPr>
            <a:xfrm>
              <a:off x="76225" y="93075"/>
              <a:ext cx="150299" cy="152700"/>
            </a:xfrm>
            <a:custGeom>
              <a:avLst/>
              <a:gdLst/>
              <a:ahLst/>
              <a:cxnLst/>
              <a:rect l="0" t="0" r="0" b="0"/>
              <a:pathLst>
                <a:path w="150299" h="152700">
                  <a:moveTo>
                    <a:pt x="75150" y="0"/>
                  </a:moveTo>
                  <a:cubicBezTo>
                    <a:pt x="95081" y="0"/>
                    <a:pt x="114196" y="8044"/>
                    <a:pt x="128289" y="22362"/>
                  </a:cubicBezTo>
                  <a:cubicBezTo>
                    <a:pt x="142383" y="36681"/>
                    <a:pt x="150299" y="56101"/>
                    <a:pt x="150299" y="76350"/>
                  </a:cubicBezTo>
                  <a:cubicBezTo>
                    <a:pt x="150299" y="118517"/>
                    <a:pt x="116653" y="152700"/>
                    <a:pt x="75150" y="152700"/>
                  </a:cubicBezTo>
                  <a:cubicBezTo>
                    <a:pt x="33646" y="152700"/>
                    <a:pt x="0" y="118517"/>
                    <a:pt x="0" y="76350"/>
                  </a:cubicBezTo>
                  <a:cubicBezTo>
                    <a:pt x="0" y="34183"/>
                    <a:pt x="33646" y="0"/>
                    <a:pt x="75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9DAF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6" name="Shape 3576"/>
            <p:cNvSpPr/>
            <p:nvPr/>
          </p:nvSpPr>
          <p:spPr>
            <a:xfrm>
              <a:off x="76225" y="93075"/>
              <a:ext cx="150299" cy="152700"/>
            </a:xfrm>
            <a:custGeom>
              <a:avLst/>
              <a:gdLst/>
              <a:ahLst/>
              <a:cxnLst/>
              <a:rect l="0" t="0" r="0" b="0"/>
              <a:pathLst>
                <a:path w="150299" h="152700">
                  <a:moveTo>
                    <a:pt x="0" y="76350"/>
                  </a:moveTo>
                  <a:lnTo>
                    <a:pt x="0" y="76350"/>
                  </a:lnTo>
                  <a:cubicBezTo>
                    <a:pt x="0" y="34183"/>
                    <a:pt x="33646" y="0"/>
                    <a:pt x="75150" y="0"/>
                  </a:cubicBezTo>
                  <a:lnTo>
                    <a:pt x="75150" y="0"/>
                  </a:lnTo>
                  <a:cubicBezTo>
                    <a:pt x="95081" y="0"/>
                    <a:pt x="114196" y="8044"/>
                    <a:pt x="128289" y="22362"/>
                  </a:cubicBezTo>
                  <a:cubicBezTo>
                    <a:pt x="142383" y="36681"/>
                    <a:pt x="150299" y="56101"/>
                    <a:pt x="150299" y="76350"/>
                  </a:cubicBezTo>
                  <a:lnTo>
                    <a:pt x="150299" y="76350"/>
                  </a:lnTo>
                  <a:cubicBezTo>
                    <a:pt x="150299" y="118517"/>
                    <a:pt x="116653" y="152700"/>
                    <a:pt x="75150" y="152700"/>
                  </a:cubicBezTo>
                  <a:lnTo>
                    <a:pt x="75150" y="152700"/>
                  </a:lnTo>
                  <a:cubicBezTo>
                    <a:pt x="33646" y="152700"/>
                    <a:pt x="0" y="118517"/>
                    <a:pt x="0" y="7635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7818541" y="3315004"/>
                <a:ext cx="630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𝑾𝒙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541" y="3315004"/>
                <a:ext cx="6308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/>
          <p:cNvSpPr txBox="1"/>
          <p:nvPr/>
        </p:nvSpPr>
        <p:spPr>
          <a:xfrm>
            <a:off x="4530245" y="3654256"/>
            <a:ext cx="33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885397" y="3982607"/>
            <a:ext cx="66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3072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578676" y="3598523"/>
            <a:ext cx="33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636794" y="3958046"/>
            <a:ext cx="49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629507" y="3924159"/>
            <a:ext cx="164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10x3072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/>
          <p:nvPr/>
        </p:nvCxnSpPr>
        <p:spPr>
          <a:xfrm flipV="1">
            <a:off x="8961726" y="3924159"/>
            <a:ext cx="133412" cy="996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8449420" y="4921008"/>
            <a:ext cx="268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的第一行和输入做內积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74" y="2262175"/>
            <a:ext cx="2902099" cy="381019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699481" y="3598523"/>
            <a:ext cx="453710" cy="42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95533" y="3229191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61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 smtClean="0"/>
              <a:t>ZFNet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0" y="4802933"/>
            <a:ext cx="10939849" cy="1754385"/>
          </a:xfrm>
        </p:spPr>
        <p:txBody>
          <a:bodyPr/>
          <a:lstStyle/>
          <a:p>
            <a:r>
              <a:rPr lang="en-US" altLang="zh-CN" dirty="0" err="1" smtClean="0"/>
              <a:t>AlexNet</a:t>
            </a:r>
            <a:endParaRPr lang="en-US" altLang="zh-CN" dirty="0" smtClean="0"/>
          </a:p>
          <a:p>
            <a:pPr lvl="1"/>
            <a:r>
              <a:rPr lang="zh-CN" altLang="en-US" dirty="0"/>
              <a:t>第一</a:t>
            </a:r>
            <a:r>
              <a:rPr lang="zh-CN" altLang="en-US" dirty="0" smtClean="0"/>
              <a:t>层卷积：</a:t>
            </a:r>
            <a:r>
              <a:rPr lang="en-US" altLang="zh-CN" dirty="0"/>
              <a:t>11x11 </a:t>
            </a:r>
            <a:r>
              <a:rPr lang="zh-CN" altLang="en-US" dirty="0" smtClean="0"/>
              <a:t>步幅</a:t>
            </a:r>
            <a:r>
              <a:rPr lang="en-US" altLang="zh-CN" dirty="0" smtClean="0"/>
              <a:t> 4 =&gt; 7x7 </a:t>
            </a:r>
            <a:r>
              <a:rPr lang="zh-CN" altLang="en-US" dirty="0" smtClean="0"/>
              <a:t>步幅</a:t>
            </a:r>
            <a:r>
              <a:rPr lang="en-US" altLang="zh-CN" dirty="0" smtClean="0"/>
              <a:t> 2</a:t>
            </a:r>
          </a:p>
          <a:p>
            <a:pPr lvl="1"/>
            <a:r>
              <a:rPr lang="zh-CN" altLang="en-US" dirty="0"/>
              <a:t>卷</a:t>
            </a:r>
            <a:r>
              <a:rPr lang="zh-CN" altLang="en-US" dirty="0" smtClean="0"/>
              <a:t>积层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：核数从</a:t>
            </a:r>
            <a:r>
              <a:rPr lang="en-US" altLang="zh-CN" dirty="0" smtClean="0"/>
              <a:t>384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384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256</a:t>
            </a:r>
            <a:r>
              <a:rPr lang="zh-CN" altLang="en-US" dirty="0" smtClean="0"/>
              <a:t>变成</a:t>
            </a:r>
            <a:r>
              <a:rPr lang="en-US" altLang="zh-CN" dirty="0" smtClean="0"/>
              <a:t>512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1024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512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07" y="1772594"/>
            <a:ext cx="10717192" cy="2616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72297" y="6187986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ArialMT"/>
              </a:rPr>
              <a:t>ImageNet top 5 error: 16.4% -&gt; 11.7%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94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ImageNet </a:t>
            </a:r>
            <a:r>
              <a:rPr lang="zh-CN" altLang="en-US" dirty="0"/>
              <a:t>比赛冠军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58" y="2081484"/>
            <a:ext cx="9933333" cy="43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07000" y="3746500"/>
            <a:ext cx="1943100" cy="2222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78400" y="2794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更</a:t>
            </a:r>
            <a:r>
              <a:rPr lang="zh-CN" altLang="en-US" dirty="0" smtClean="0">
                <a:solidFill>
                  <a:srgbClr val="FF0000"/>
                </a:solidFill>
              </a:rPr>
              <a:t>深的网络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816600" y="3163332"/>
            <a:ext cx="361950" cy="506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66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smtClean="0"/>
              <a:t>VGG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1" y="1556951"/>
            <a:ext cx="5288350" cy="5000368"/>
          </a:xfrm>
        </p:spPr>
        <p:txBody>
          <a:bodyPr/>
          <a:lstStyle/>
          <a:p>
            <a:r>
              <a:rPr lang="zh-CN" altLang="en-US" dirty="0"/>
              <a:t>更</a:t>
            </a:r>
            <a:r>
              <a:rPr lang="zh-CN" altLang="en-US" dirty="0" smtClean="0"/>
              <a:t>小的核，更小的步幅，更深的网络</a:t>
            </a:r>
            <a:endParaRPr lang="en-US" altLang="zh-CN" dirty="0" smtClean="0"/>
          </a:p>
          <a:p>
            <a:r>
              <a:rPr lang="en-US" altLang="zh-CN" dirty="0" smtClean="0"/>
              <a:t>8</a:t>
            </a:r>
            <a:r>
              <a:rPr lang="zh-CN" altLang="en-US" dirty="0" smtClean="0"/>
              <a:t>层</a:t>
            </a:r>
            <a:r>
              <a:rPr lang="en-US" altLang="zh-CN" dirty="0" smtClean="0"/>
              <a:t>=&gt; 16-19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r>
              <a:rPr lang="zh-CN" altLang="en-US" dirty="0"/>
              <a:t>只</a:t>
            </a:r>
            <a:r>
              <a:rPr lang="zh-CN" altLang="en-US" dirty="0" smtClean="0"/>
              <a:t>有</a:t>
            </a:r>
            <a:r>
              <a:rPr lang="en-US" altLang="zh-CN" dirty="0" smtClean="0"/>
              <a:t>3x3</a:t>
            </a:r>
            <a:r>
              <a:rPr lang="zh-CN" altLang="en-US" dirty="0" smtClean="0"/>
              <a:t>的卷积核，步幅为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，补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r>
              <a:rPr lang="en-US" altLang="zh-CN" dirty="0" smtClean="0"/>
              <a:t>0</a:t>
            </a:r>
            <a:endParaRPr lang="en-US" altLang="zh-CN" dirty="0"/>
          </a:p>
          <a:p>
            <a:r>
              <a:rPr lang="en-US" altLang="zh-CN" dirty="0" smtClean="0"/>
              <a:t>2x2</a:t>
            </a:r>
            <a:r>
              <a:rPr lang="zh-CN" altLang="en-US" dirty="0" smtClean="0"/>
              <a:t>的池化核，步幅为</a:t>
            </a:r>
            <a:r>
              <a:rPr lang="en-US" altLang="zh-CN" dirty="0" smtClean="0"/>
              <a:t>2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11.7%</a:t>
            </a:r>
            <a:r>
              <a:rPr lang="en-US" altLang="zh-CN" dirty="0"/>
              <a:t> top 5 error </a:t>
            </a:r>
            <a:r>
              <a:rPr lang="en-US" altLang="zh-CN" dirty="0" smtClean="0"/>
              <a:t>in ILSVRC’13 (</a:t>
            </a:r>
            <a:r>
              <a:rPr lang="en-US" altLang="zh-CN" dirty="0" err="1" smtClean="0"/>
              <a:t>ZFNet</a:t>
            </a:r>
            <a:r>
              <a:rPr lang="en-US" altLang="zh-CN" dirty="0" smtClean="0"/>
              <a:t>)-&gt; </a:t>
            </a:r>
            <a:r>
              <a:rPr lang="en-US" altLang="zh-CN" dirty="0">
                <a:solidFill>
                  <a:srgbClr val="FF0000"/>
                </a:solidFill>
              </a:rPr>
              <a:t>7.3%</a:t>
            </a:r>
            <a:r>
              <a:rPr lang="en-US" altLang="zh-CN" dirty="0"/>
              <a:t> top 5 error in ILSVRC’14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001" y="2831620"/>
            <a:ext cx="1677115" cy="3807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381" y="566004"/>
            <a:ext cx="1540207" cy="6143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688" y="54833"/>
            <a:ext cx="1608661" cy="65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smtClean="0"/>
              <a:t>VGG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1" y="1556951"/>
            <a:ext cx="5288350" cy="5000368"/>
          </a:xfrm>
        </p:spPr>
        <p:txBody>
          <a:bodyPr/>
          <a:lstStyle/>
          <a:p>
            <a:r>
              <a:rPr lang="zh-CN" altLang="en-US" dirty="0" smtClean="0"/>
              <a:t>为什么更小的核（</a:t>
            </a:r>
            <a:r>
              <a:rPr lang="en-US" altLang="zh-CN" dirty="0" smtClean="0"/>
              <a:t>3x3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3x3</a:t>
            </a:r>
            <a:r>
              <a:rPr lang="zh-CN" altLang="en-US" dirty="0" smtClean="0"/>
              <a:t>的卷积层的堆放的有效感受野和一个</a:t>
            </a:r>
            <a:r>
              <a:rPr lang="en-US" altLang="zh-CN" dirty="0" smtClean="0"/>
              <a:t>7x7</a:t>
            </a:r>
            <a:r>
              <a:rPr lang="zh-CN" altLang="en-US" dirty="0" smtClean="0"/>
              <a:t>的相同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001" y="2831620"/>
            <a:ext cx="1677115" cy="3807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381" y="566004"/>
            <a:ext cx="1540207" cy="6143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688" y="54833"/>
            <a:ext cx="1608661" cy="6597221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044556" y="5926750"/>
            <a:ext cx="3622580" cy="360000"/>
            <a:chOff x="1044556" y="5926750"/>
            <a:chExt cx="3622580" cy="360000"/>
          </a:xfrm>
        </p:grpSpPr>
        <p:sp>
          <p:nvSpPr>
            <p:cNvPr id="5" name="Oval 4"/>
            <p:cNvSpPr/>
            <p:nvPr/>
          </p:nvSpPr>
          <p:spPr>
            <a:xfrm>
              <a:off x="1044556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88319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132082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675845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219608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63371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307136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588319" y="5140000"/>
            <a:ext cx="2535052" cy="360000"/>
            <a:chOff x="1588319" y="5145700"/>
            <a:chExt cx="2535052" cy="360000"/>
          </a:xfrm>
        </p:grpSpPr>
        <p:sp>
          <p:nvSpPr>
            <p:cNvPr id="15" name="Oval 14"/>
            <p:cNvSpPr/>
            <p:nvPr/>
          </p:nvSpPr>
          <p:spPr>
            <a:xfrm>
              <a:off x="1588319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32082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75845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19608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763371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40903" y="4353250"/>
            <a:ext cx="1447526" cy="360000"/>
            <a:chOff x="2140903" y="4317025"/>
            <a:chExt cx="1447526" cy="360000"/>
          </a:xfrm>
        </p:grpSpPr>
        <p:sp>
          <p:nvSpPr>
            <p:cNvPr id="20" name="Oval 19"/>
            <p:cNvSpPr/>
            <p:nvPr/>
          </p:nvSpPr>
          <p:spPr>
            <a:xfrm>
              <a:off x="2140903" y="431702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684666" y="431702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28429" y="431702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Oval 38"/>
          <p:cNvSpPr/>
          <p:nvPr/>
        </p:nvSpPr>
        <p:spPr>
          <a:xfrm>
            <a:off x="2675802" y="35665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Straight Connector 43"/>
          <p:cNvCxnSpPr>
            <a:stCxn id="39" idx="4"/>
            <a:endCxn id="20" idx="0"/>
          </p:cNvCxnSpPr>
          <p:nvPr/>
        </p:nvCxnSpPr>
        <p:spPr>
          <a:xfrm flipH="1">
            <a:off x="2320903" y="3926500"/>
            <a:ext cx="534899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9" idx="4"/>
            <a:endCxn id="21" idx="0"/>
          </p:cNvCxnSpPr>
          <p:nvPr/>
        </p:nvCxnSpPr>
        <p:spPr>
          <a:xfrm>
            <a:off x="2855802" y="3926500"/>
            <a:ext cx="886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9" idx="4"/>
            <a:endCxn id="22" idx="0"/>
          </p:cNvCxnSpPr>
          <p:nvPr/>
        </p:nvCxnSpPr>
        <p:spPr>
          <a:xfrm>
            <a:off x="2855802" y="3926500"/>
            <a:ext cx="552627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4"/>
            <a:endCxn id="15" idx="0"/>
          </p:cNvCxnSpPr>
          <p:nvPr/>
        </p:nvCxnSpPr>
        <p:spPr>
          <a:xfrm flipH="1">
            <a:off x="1768319" y="4713250"/>
            <a:ext cx="55258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0" idx="4"/>
            <a:endCxn id="16" idx="0"/>
          </p:cNvCxnSpPr>
          <p:nvPr/>
        </p:nvCxnSpPr>
        <p:spPr>
          <a:xfrm flipH="1">
            <a:off x="2312082" y="4713250"/>
            <a:ext cx="8821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20" idx="4"/>
            <a:endCxn id="17" idx="0"/>
          </p:cNvCxnSpPr>
          <p:nvPr/>
        </p:nvCxnSpPr>
        <p:spPr>
          <a:xfrm>
            <a:off x="2320903" y="4713250"/>
            <a:ext cx="534942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1" idx="4"/>
            <a:endCxn id="16" idx="0"/>
          </p:cNvCxnSpPr>
          <p:nvPr/>
        </p:nvCxnSpPr>
        <p:spPr>
          <a:xfrm flipH="1">
            <a:off x="2312082" y="4713250"/>
            <a:ext cx="55258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4"/>
            <a:endCxn id="17" idx="0"/>
          </p:cNvCxnSpPr>
          <p:nvPr/>
        </p:nvCxnSpPr>
        <p:spPr>
          <a:xfrm flipH="1">
            <a:off x="2855845" y="4713250"/>
            <a:ext cx="8821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2" idx="4"/>
            <a:endCxn id="17" idx="0"/>
          </p:cNvCxnSpPr>
          <p:nvPr/>
        </p:nvCxnSpPr>
        <p:spPr>
          <a:xfrm flipH="1">
            <a:off x="2855845" y="4713250"/>
            <a:ext cx="55258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22" idx="4"/>
            <a:endCxn id="18" idx="0"/>
          </p:cNvCxnSpPr>
          <p:nvPr/>
        </p:nvCxnSpPr>
        <p:spPr>
          <a:xfrm flipH="1">
            <a:off x="3399608" y="4713250"/>
            <a:ext cx="8821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2" idx="4"/>
            <a:endCxn id="19" idx="0"/>
          </p:cNvCxnSpPr>
          <p:nvPr/>
        </p:nvCxnSpPr>
        <p:spPr>
          <a:xfrm>
            <a:off x="3408429" y="4713250"/>
            <a:ext cx="534942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8" idx="0"/>
            <a:endCxn id="21" idx="4"/>
          </p:cNvCxnSpPr>
          <p:nvPr/>
        </p:nvCxnSpPr>
        <p:spPr>
          <a:xfrm flipH="1" flipV="1">
            <a:off x="2864666" y="4713250"/>
            <a:ext cx="534942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" idx="4"/>
            <a:endCxn id="5" idx="0"/>
          </p:cNvCxnSpPr>
          <p:nvPr/>
        </p:nvCxnSpPr>
        <p:spPr>
          <a:xfrm flipH="1">
            <a:off x="1224556" y="5500000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" idx="4"/>
            <a:endCxn id="9" idx="0"/>
          </p:cNvCxnSpPr>
          <p:nvPr/>
        </p:nvCxnSpPr>
        <p:spPr>
          <a:xfrm>
            <a:off x="1768319" y="5500000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5" idx="4"/>
            <a:endCxn id="10" idx="0"/>
          </p:cNvCxnSpPr>
          <p:nvPr/>
        </p:nvCxnSpPr>
        <p:spPr>
          <a:xfrm>
            <a:off x="1768319" y="5500000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6" idx="4"/>
            <a:endCxn id="9" idx="0"/>
          </p:cNvCxnSpPr>
          <p:nvPr/>
        </p:nvCxnSpPr>
        <p:spPr>
          <a:xfrm flipH="1">
            <a:off x="1768319" y="5500000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7" idx="4"/>
            <a:endCxn id="10" idx="0"/>
          </p:cNvCxnSpPr>
          <p:nvPr/>
        </p:nvCxnSpPr>
        <p:spPr>
          <a:xfrm flipH="1">
            <a:off x="2312082" y="5500000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18" idx="4"/>
            <a:endCxn id="11" idx="0"/>
          </p:cNvCxnSpPr>
          <p:nvPr/>
        </p:nvCxnSpPr>
        <p:spPr>
          <a:xfrm flipH="1">
            <a:off x="2855845" y="5500000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9" idx="4"/>
            <a:endCxn id="12" idx="0"/>
          </p:cNvCxnSpPr>
          <p:nvPr/>
        </p:nvCxnSpPr>
        <p:spPr>
          <a:xfrm flipH="1">
            <a:off x="3399608" y="5500000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9" idx="4"/>
            <a:endCxn id="13" idx="0"/>
          </p:cNvCxnSpPr>
          <p:nvPr/>
        </p:nvCxnSpPr>
        <p:spPr>
          <a:xfrm>
            <a:off x="3943371" y="5500000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9" idx="4"/>
            <a:endCxn id="14" idx="0"/>
          </p:cNvCxnSpPr>
          <p:nvPr/>
        </p:nvCxnSpPr>
        <p:spPr>
          <a:xfrm>
            <a:off x="3943371" y="5500000"/>
            <a:ext cx="543765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8" idx="4"/>
            <a:endCxn id="13" idx="0"/>
          </p:cNvCxnSpPr>
          <p:nvPr/>
        </p:nvCxnSpPr>
        <p:spPr>
          <a:xfrm>
            <a:off x="3399608" y="5500000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8" idx="4"/>
            <a:endCxn id="12" idx="0"/>
          </p:cNvCxnSpPr>
          <p:nvPr/>
        </p:nvCxnSpPr>
        <p:spPr>
          <a:xfrm>
            <a:off x="3399608" y="5500000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7" idx="4"/>
            <a:endCxn id="12" idx="0"/>
          </p:cNvCxnSpPr>
          <p:nvPr/>
        </p:nvCxnSpPr>
        <p:spPr>
          <a:xfrm>
            <a:off x="2855845" y="5500000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7" idx="4"/>
            <a:endCxn id="11" idx="0"/>
          </p:cNvCxnSpPr>
          <p:nvPr/>
        </p:nvCxnSpPr>
        <p:spPr>
          <a:xfrm>
            <a:off x="2855845" y="5500000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6" idx="4"/>
            <a:endCxn id="11" idx="0"/>
          </p:cNvCxnSpPr>
          <p:nvPr/>
        </p:nvCxnSpPr>
        <p:spPr>
          <a:xfrm>
            <a:off x="2312082" y="5500000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6" idx="4"/>
            <a:endCxn id="10" idx="0"/>
          </p:cNvCxnSpPr>
          <p:nvPr/>
        </p:nvCxnSpPr>
        <p:spPr>
          <a:xfrm>
            <a:off x="2312082" y="5500000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6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smtClean="0"/>
              <a:t>VGG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1" y="1556951"/>
            <a:ext cx="5288350" cy="5000368"/>
          </a:xfrm>
        </p:spPr>
        <p:txBody>
          <a:bodyPr/>
          <a:lstStyle/>
          <a:p>
            <a:r>
              <a:rPr lang="zh-CN" altLang="en-US" dirty="0" smtClean="0"/>
              <a:t>为什么更小的核（</a:t>
            </a:r>
            <a:r>
              <a:rPr lang="en-US" altLang="zh-CN" dirty="0" smtClean="0"/>
              <a:t>3x3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3x3</a:t>
            </a:r>
            <a:r>
              <a:rPr lang="zh-CN" altLang="en-US" dirty="0" smtClean="0"/>
              <a:t>的卷积层的堆放的有效感受野和一个</a:t>
            </a:r>
            <a:r>
              <a:rPr lang="en-US" altLang="zh-CN" dirty="0" smtClean="0"/>
              <a:t>7x7</a:t>
            </a:r>
            <a:r>
              <a:rPr lang="zh-CN" altLang="en-US" dirty="0" smtClean="0"/>
              <a:t>的相同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更深的卷积层，非线性更强</a:t>
            </a:r>
            <a:endParaRPr lang="en-US" altLang="zh-CN" dirty="0" smtClean="0"/>
          </a:p>
          <a:p>
            <a:pPr lvl="1"/>
            <a:r>
              <a:rPr lang="zh-CN" altLang="en-US" dirty="0"/>
              <a:t>参</a:t>
            </a:r>
            <a:r>
              <a:rPr lang="zh-CN" altLang="en-US" dirty="0" smtClean="0"/>
              <a:t>数更少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01" y="2831620"/>
            <a:ext cx="1677115" cy="3807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381" y="566004"/>
            <a:ext cx="1540207" cy="6143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688" y="54833"/>
            <a:ext cx="1608661" cy="6597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9150" y="4057135"/>
                <a:ext cx="43014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假设每层</a:t>
                </a:r>
                <a:r>
                  <a:rPr lang="en-US" altLang="zh-CN" sz="2000" dirty="0" smtClean="0"/>
                  <a:t>C</a:t>
                </a:r>
                <a:r>
                  <a:rPr lang="zh-CN" altLang="en-US" sz="2000" dirty="0" smtClean="0"/>
                  <a:t>通道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 smtClean="0"/>
                  <a:t> 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50" y="4057135"/>
                <a:ext cx="4301469" cy="400110"/>
              </a:xfrm>
              <a:prstGeom prst="rect">
                <a:avLst/>
              </a:prstGeom>
              <a:blipFill>
                <a:blip r:embed="rId6"/>
                <a:stretch>
                  <a:fillRect l="-1416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54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550" y="383721"/>
            <a:ext cx="10939849" cy="6173598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dirty="0"/>
              <a:t>INPUT: [224x224x3] </a:t>
            </a:r>
            <a:r>
              <a:rPr lang="en-US" altLang="zh-CN" dirty="0">
                <a:solidFill>
                  <a:srgbClr val="FF0000"/>
                </a:solidFill>
              </a:rPr>
              <a:t>memory: 224*224*3=150K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CONV3-64: [224x224x64] </a:t>
            </a:r>
            <a:r>
              <a:rPr lang="en-US" altLang="zh-CN" b="1" dirty="0">
                <a:solidFill>
                  <a:srgbClr val="FF0000"/>
                </a:solidFill>
              </a:rPr>
              <a:t>memory: 224*224*64=3.2M </a:t>
            </a:r>
            <a:r>
              <a:rPr lang="en-US" altLang="zh-CN" dirty="0" err="1"/>
              <a:t>params</a:t>
            </a:r>
            <a:r>
              <a:rPr lang="en-US" altLang="zh-CN" dirty="0"/>
              <a:t>: (3*3*3)*64 = 1,728</a:t>
            </a:r>
          </a:p>
          <a:p>
            <a:r>
              <a:rPr lang="en-US" altLang="zh-CN" dirty="0"/>
              <a:t>CONV3-64: [224x224x64] </a:t>
            </a:r>
            <a:r>
              <a:rPr lang="en-US" altLang="zh-CN" b="1" dirty="0">
                <a:solidFill>
                  <a:srgbClr val="FF0000"/>
                </a:solidFill>
              </a:rPr>
              <a:t>memory: 224*224*64=3.2M </a:t>
            </a:r>
            <a:r>
              <a:rPr lang="en-US" altLang="zh-CN" dirty="0" err="1"/>
              <a:t>params</a:t>
            </a:r>
            <a:r>
              <a:rPr lang="en-US" altLang="zh-CN" dirty="0"/>
              <a:t>: (3*3*64)*64 = 36,864</a:t>
            </a:r>
          </a:p>
          <a:p>
            <a:r>
              <a:rPr lang="en-US" altLang="zh-CN" dirty="0"/>
              <a:t>POOL2: [112x112x64] </a:t>
            </a:r>
            <a:r>
              <a:rPr lang="en-US" altLang="zh-CN" dirty="0">
                <a:solidFill>
                  <a:srgbClr val="FF0000"/>
                </a:solidFill>
              </a:rPr>
              <a:t>memory: 112*112*64=800K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CONV3-128: [112x112x128] </a:t>
            </a:r>
            <a:r>
              <a:rPr lang="en-US" altLang="zh-CN" dirty="0">
                <a:solidFill>
                  <a:srgbClr val="FF0000"/>
                </a:solidFill>
              </a:rPr>
              <a:t>memory: 112*112*128=1.6M </a:t>
            </a:r>
            <a:r>
              <a:rPr lang="en-US" altLang="zh-CN" dirty="0" err="1"/>
              <a:t>params</a:t>
            </a:r>
            <a:r>
              <a:rPr lang="en-US" altLang="zh-CN" dirty="0"/>
              <a:t>: (3*3*64)*128 = 73,728</a:t>
            </a:r>
          </a:p>
          <a:p>
            <a:r>
              <a:rPr lang="en-US" altLang="zh-CN" dirty="0"/>
              <a:t>CONV3-128: [112x112x128] </a:t>
            </a:r>
            <a:r>
              <a:rPr lang="en-US" altLang="zh-CN" dirty="0">
                <a:solidFill>
                  <a:srgbClr val="FF0000"/>
                </a:solidFill>
              </a:rPr>
              <a:t>memory: 112*112*128=1.6M </a:t>
            </a:r>
            <a:r>
              <a:rPr lang="en-US" altLang="zh-CN" dirty="0" err="1"/>
              <a:t>params</a:t>
            </a:r>
            <a:r>
              <a:rPr lang="en-US" altLang="zh-CN" dirty="0"/>
              <a:t>: (3*3*128)*128 = 147,456</a:t>
            </a:r>
          </a:p>
          <a:p>
            <a:r>
              <a:rPr lang="en-US" altLang="zh-CN" dirty="0"/>
              <a:t>POOL2: [56x56x128] </a:t>
            </a:r>
            <a:r>
              <a:rPr lang="en-US" altLang="zh-CN" dirty="0">
                <a:solidFill>
                  <a:srgbClr val="FF0000"/>
                </a:solidFill>
              </a:rPr>
              <a:t>memory: 56*56*128=400K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CONV3-256: [56x56x256] </a:t>
            </a:r>
            <a:r>
              <a:rPr lang="en-US" altLang="zh-CN" dirty="0">
                <a:solidFill>
                  <a:srgbClr val="FF0000"/>
                </a:solidFill>
              </a:rPr>
              <a:t>memory: 56*56*256=800K </a:t>
            </a:r>
            <a:r>
              <a:rPr lang="en-US" altLang="zh-CN" dirty="0" err="1"/>
              <a:t>params</a:t>
            </a:r>
            <a:r>
              <a:rPr lang="en-US" altLang="zh-CN" dirty="0"/>
              <a:t>: (3*3*128)*256 = 294,912</a:t>
            </a:r>
          </a:p>
          <a:p>
            <a:r>
              <a:rPr lang="en-US" altLang="zh-CN" dirty="0"/>
              <a:t>CONV3-256: [56x56x256] </a:t>
            </a:r>
            <a:r>
              <a:rPr lang="en-US" altLang="zh-CN" dirty="0">
                <a:solidFill>
                  <a:srgbClr val="FF0000"/>
                </a:solidFill>
              </a:rPr>
              <a:t>memory: 56*56*256=800K </a:t>
            </a:r>
            <a:r>
              <a:rPr lang="en-US" altLang="zh-CN" dirty="0" err="1"/>
              <a:t>params</a:t>
            </a:r>
            <a:r>
              <a:rPr lang="en-US" altLang="zh-CN" dirty="0"/>
              <a:t>: (3*3*256)*256 = 589,824</a:t>
            </a:r>
          </a:p>
          <a:p>
            <a:r>
              <a:rPr lang="en-US" altLang="zh-CN" dirty="0"/>
              <a:t>CONV3-256: [56x56x256] </a:t>
            </a:r>
            <a:r>
              <a:rPr lang="en-US" altLang="zh-CN" dirty="0">
                <a:solidFill>
                  <a:srgbClr val="FF0000"/>
                </a:solidFill>
              </a:rPr>
              <a:t>memory: 56*56*256=800K </a:t>
            </a:r>
            <a:r>
              <a:rPr lang="en-US" altLang="zh-CN" dirty="0" err="1"/>
              <a:t>params</a:t>
            </a:r>
            <a:r>
              <a:rPr lang="en-US" altLang="zh-CN" dirty="0"/>
              <a:t>: (3*3*256)*256 = 589,824</a:t>
            </a:r>
          </a:p>
          <a:p>
            <a:r>
              <a:rPr lang="en-US" altLang="zh-CN" dirty="0"/>
              <a:t>POOL2: [28x28x256] </a:t>
            </a:r>
            <a:r>
              <a:rPr lang="en-US" altLang="zh-CN" dirty="0">
                <a:solidFill>
                  <a:srgbClr val="FF0000"/>
                </a:solidFill>
              </a:rPr>
              <a:t>memory: 28*28*256=200K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CONV3-512: [28x28x512] </a:t>
            </a:r>
            <a:r>
              <a:rPr lang="en-US" altLang="zh-CN" dirty="0">
                <a:solidFill>
                  <a:srgbClr val="FF0000"/>
                </a:solidFill>
              </a:rPr>
              <a:t>memory: 28*28*512=400K </a:t>
            </a:r>
            <a:r>
              <a:rPr lang="en-US" altLang="zh-CN" dirty="0" err="1"/>
              <a:t>params</a:t>
            </a:r>
            <a:r>
              <a:rPr lang="en-US" altLang="zh-CN" dirty="0"/>
              <a:t>: (3*3*256)*512 = 1,179,648</a:t>
            </a:r>
          </a:p>
          <a:p>
            <a:r>
              <a:rPr lang="en-US" altLang="zh-CN" dirty="0"/>
              <a:t>CONV3-512: [28x28x512] </a:t>
            </a:r>
            <a:r>
              <a:rPr lang="en-US" altLang="zh-CN" dirty="0">
                <a:solidFill>
                  <a:srgbClr val="FF0000"/>
                </a:solidFill>
              </a:rPr>
              <a:t>memory: 28*28*512=400K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CONV3-512: [28x28x512] </a:t>
            </a:r>
            <a:r>
              <a:rPr lang="en-US" altLang="zh-CN" dirty="0">
                <a:solidFill>
                  <a:srgbClr val="FF0000"/>
                </a:solidFill>
              </a:rPr>
              <a:t>memory: 28*28*512=400K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POOL2: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CONV3-512: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CONV3-512: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CONV3-512: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POOL2: [7x7x512] </a:t>
            </a:r>
            <a:r>
              <a:rPr lang="en-US" altLang="zh-CN" dirty="0">
                <a:solidFill>
                  <a:srgbClr val="FF0000"/>
                </a:solidFill>
              </a:rPr>
              <a:t>memory: 7*7*512=25K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FC: [1x1x4096] </a:t>
            </a:r>
            <a:r>
              <a:rPr lang="en-US" altLang="zh-CN" dirty="0">
                <a:solidFill>
                  <a:srgbClr val="FF0000"/>
                </a:solidFill>
              </a:rPr>
              <a:t>memory: 4096 </a:t>
            </a:r>
            <a:r>
              <a:rPr lang="en-US" altLang="zh-CN" dirty="0" err="1"/>
              <a:t>params</a:t>
            </a:r>
            <a:r>
              <a:rPr lang="en-US" altLang="zh-CN" dirty="0"/>
              <a:t>: 7*7*512*4096 = </a:t>
            </a:r>
            <a:r>
              <a:rPr lang="en-US" altLang="zh-CN" b="1" dirty="0"/>
              <a:t>102,760,448</a:t>
            </a:r>
          </a:p>
          <a:p>
            <a:r>
              <a:rPr lang="en-US" altLang="zh-CN" dirty="0"/>
              <a:t>FC: [1x1x4096] </a:t>
            </a:r>
            <a:r>
              <a:rPr lang="en-US" altLang="zh-CN" dirty="0">
                <a:solidFill>
                  <a:srgbClr val="FF0000"/>
                </a:solidFill>
              </a:rPr>
              <a:t>memory: 4096 </a:t>
            </a:r>
            <a:r>
              <a:rPr lang="en-US" altLang="zh-CN" dirty="0" err="1"/>
              <a:t>params</a:t>
            </a:r>
            <a:r>
              <a:rPr lang="en-US" altLang="zh-CN" dirty="0"/>
              <a:t>: 4096*4096 = </a:t>
            </a:r>
            <a:r>
              <a:rPr lang="en-US" altLang="zh-CN" dirty="0">
                <a:solidFill>
                  <a:srgbClr val="FF0000"/>
                </a:solidFill>
              </a:rPr>
              <a:t>16,777,216</a:t>
            </a:r>
          </a:p>
          <a:p>
            <a:r>
              <a:rPr lang="en-US" altLang="zh-CN" dirty="0"/>
              <a:t>FC: [1x1x1000] </a:t>
            </a:r>
            <a:r>
              <a:rPr lang="en-US" altLang="zh-CN" dirty="0">
                <a:solidFill>
                  <a:srgbClr val="FF0000"/>
                </a:solidFill>
              </a:rPr>
              <a:t>memory: 1000 </a:t>
            </a:r>
            <a:r>
              <a:rPr lang="en-US" altLang="zh-CN" dirty="0" err="1"/>
              <a:t>params</a:t>
            </a:r>
            <a:r>
              <a:rPr lang="en-US" altLang="zh-CN" dirty="0"/>
              <a:t>: 4096*1000 = </a:t>
            </a:r>
            <a:r>
              <a:rPr lang="en-US" altLang="zh-CN" dirty="0">
                <a:solidFill>
                  <a:srgbClr val="FF0000"/>
                </a:solidFill>
              </a:rPr>
              <a:t>4,096,000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93" y="132126"/>
            <a:ext cx="1915472" cy="66767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3882" y="6162583"/>
            <a:ext cx="8303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TOTAL memory: 24M * 4 bytes ~= 96MB / image </a:t>
            </a:r>
            <a:endParaRPr lang="en-US" altLang="zh-CN" dirty="0" smtClean="0">
              <a:solidFill>
                <a:srgbClr val="FF0000"/>
              </a:solidFill>
              <a:latin typeface="ArialMT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latin typeface="ArialMT"/>
              </a:rPr>
              <a:t>TOTAL </a:t>
            </a:r>
            <a:r>
              <a:rPr lang="en-US" altLang="zh-CN" dirty="0" err="1">
                <a:solidFill>
                  <a:srgbClr val="0000FF"/>
                </a:solidFill>
                <a:latin typeface="ArialMT"/>
              </a:rPr>
              <a:t>params</a:t>
            </a:r>
            <a:r>
              <a:rPr lang="en-US" altLang="zh-CN" dirty="0">
                <a:solidFill>
                  <a:srgbClr val="0000FF"/>
                </a:solidFill>
                <a:latin typeface="ArialMT"/>
              </a:rPr>
              <a:t>: 138M parameters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350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ImageNet </a:t>
            </a:r>
            <a:r>
              <a:rPr lang="zh-CN" altLang="en-US" dirty="0"/>
              <a:t>比赛冠军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58" y="2081484"/>
            <a:ext cx="9933333" cy="43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07000" y="3746500"/>
            <a:ext cx="1943100" cy="2222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78400" y="2794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更</a:t>
            </a:r>
            <a:r>
              <a:rPr lang="zh-CN" altLang="en-US" dirty="0" smtClean="0">
                <a:solidFill>
                  <a:srgbClr val="FF0000"/>
                </a:solidFill>
              </a:rPr>
              <a:t>深的网络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816600" y="3163332"/>
            <a:ext cx="361950" cy="506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4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 smtClean="0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更深的网络，而且计算效率很高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8711" y="2645228"/>
            <a:ext cx="5380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- 22 </a:t>
            </a:r>
            <a:r>
              <a:rPr lang="en-US" altLang="zh-CN" sz="2400" dirty="0" smtClean="0"/>
              <a:t>layers</a:t>
            </a:r>
            <a:endParaRPr lang="en-US" altLang="zh-CN" sz="2400" dirty="0"/>
          </a:p>
          <a:p>
            <a:r>
              <a:rPr lang="en-US" altLang="zh-CN" sz="2400" dirty="0" smtClean="0"/>
              <a:t>- Efficient “</a:t>
            </a:r>
            <a:r>
              <a:rPr lang="en-US" altLang="zh-CN" sz="2400" dirty="0"/>
              <a:t>Inception” </a:t>
            </a:r>
            <a:r>
              <a:rPr lang="en-US" altLang="zh-CN" sz="2400" dirty="0" smtClean="0"/>
              <a:t>module</a:t>
            </a:r>
          </a:p>
          <a:p>
            <a:r>
              <a:rPr lang="en-US" altLang="zh-CN" sz="2400" dirty="0" smtClean="0"/>
              <a:t>- No FC layers</a:t>
            </a:r>
          </a:p>
          <a:p>
            <a:r>
              <a:rPr lang="en-US" altLang="zh-CN" sz="2400" dirty="0" smtClean="0"/>
              <a:t>- </a:t>
            </a:r>
            <a:r>
              <a:rPr lang="en-US" altLang="zh-CN" sz="2400" dirty="0"/>
              <a:t>Only 5 million parameters!</a:t>
            </a:r>
          </a:p>
          <a:p>
            <a:r>
              <a:rPr lang="en-US" altLang="zh-CN" sz="2400" dirty="0" smtClean="0"/>
              <a:t>  12x </a:t>
            </a:r>
            <a:r>
              <a:rPr lang="en-US" altLang="zh-CN" sz="2400" dirty="0"/>
              <a:t>less than </a:t>
            </a:r>
            <a:r>
              <a:rPr lang="en-US" altLang="zh-CN" sz="2400" dirty="0" err="1"/>
              <a:t>AlexNet</a:t>
            </a:r>
            <a:endParaRPr lang="en-US" altLang="zh-CN" sz="2400" dirty="0"/>
          </a:p>
          <a:p>
            <a:r>
              <a:rPr lang="en-US" altLang="zh-CN" sz="2400" dirty="0"/>
              <a:t>- ILSVRC’14 classification winner</a:t>
            </a:r>
          </a:p>
          <a:p>
            <a:r>
              <a:rPr lang="en-US" altLang="zh-CN" sz="2400" dirty="0" smtClean="0"/>
              <a:t>  (</a:t>
            </a:r>
            <a:r>
              <a:rPr lang="en-US" altLang="zh-CN" sz="2400" dirty="0"/>
              <a:t>6.7% top 5 error)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36" y="2645228"/>
            <a:ext cx="3307470" cy="21455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89" y="484709"/>
            <a:ext cx="2463927" cy="61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17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550" y="1556951"/>
            <a:ext cx="3741671" cy="5000368"/>
          </a:xfrm>
        </p:spPr>
        <p:txBody>
          <a:bodyPr/>
          <a:lstStyle/>
          <a:p>
            <a:r>
              <a:rPr lang="en-US" altLang="zh-CN" dirty="0"/>
              <a:t>“Inception module”: </a:t>
            </a:r>
            <a:r>
              <a:rPr lang="zh-CN" altLang="en-US" dirty="0" smtClean="0"/>
              <a:t>受</a:t>
            </a:r>
            <a:r>
              <a:rPr lang="en-US" altLang="zh-CN" dirty="0" smtClean="0"/>
              <a:t>network in network</a:t>
            </a:r>
            <a:r>
              <a:rPr lang="zh-CN" altLang="en-US" dirty="0" smtClean="0"/>
              <a:t>的启发，设计一个好的局部网络结构，然后互相堆砌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271" y="1420584"/>
            <a:ext cx="2749899" cy="53725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11" y="2984373"/>
            <a:ext cx="3307470" cy="21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9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35536" y="1556951"/>
            <a:ext cx="4846863" cy="5000368"/>
          </a:xfrm>
        </p:spPr>
        <p:txBody>
          <a:bodyPr/>
          <a:lstStyle/>
          <a:p>
            <a:r>
              <a:rPr lang="zh-CN" altLang="en-US" dirty="0" smtClean="0"/>
              <a:t>在前一层的输出上并行运用多个滤波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不同大小的感受野（</a:t>
            </a:r>
            <a:r>
              <a:rPr lang="en-US" altLang="zh-CN" dirty="0" smtClean="0"/>
              <a:t>1x1,3x3,5x5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池化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57" y="2173890"/>
            <a:ext cx="6204269" cy="30164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93726" y="4767943"/>
            <a:ext cx="477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在深度维度上</a:t>
            </a:r>
            <a:r>
              <a:rPr lang="zh-CN" altLang="en-US" sz="2400" dirty="0">
                <a:solidFill>
                  <a:srgbClr val="FF0000"/>
                </a:solidFill>
              </a:rPr>
              <a:t>拼接滤波器的</a:t>
            </a:r>
            <a:r>
              <a:rPr lang="zh-CN" altLang="en-US" sz="2400" dirty="0" smtClean="0">
                <a:solidFill>
                  <a:srgbClr val="FF0000"/>
                </a:solidFill>
              </a:rPr>
              <a:t>输出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8009164" y="5674179"/>
            <a:ext cx="2171700" cy="718457"/>
          </a:xfrm>
          <a:prstGeom prst="wedgeRectCallout">
            <a:avLst>
              <a:gd name="adj1" fmla="val -25344"/>
              <a:gd name="adj2" fmla="val -107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计算复杂度大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70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32x32x3 </a:t>
            </a:r>
            <a:r>
              <a:rPr lang="zh-CN" altLang="en-US" dirty="0" smtClean="0"/>
              <a:t>的图片</a:t>
            </a:r>
            <a:r>
              <a:rPr lang="en-US" altLang="zh-CN" dirty="0" smtClean="0"/>
              <a:t> </a:t>
            </a:r>
            <a:r>
              <a:rPr lang="en-US" altLang="zh-CN" dirty="0"/>
              <a:t>-&gt; </a:t>
            </a:r>
            <a:r>
              <a:rPr lang="zh-CN" altLang="en-US" dirty="0" smtClean="0"/>
              <a:t>保持空间结构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57" y="2313116"/>
            <a:ext cx="2902099" cy="38101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014" y="3400008"/>
            <a:ext cx="863644" cy="124466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066149" y="2313116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32x32x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的图像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54014" y="3017635"/>
            <a:ext cx="1483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5x5x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的核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876" y="2027523"/>
            <a:ext cx="3727642" cy="418486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257550" y="1978069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32x32x3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的图像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54394" y="2617525"/>
            <a:ext cx="1483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5x5x3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的核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82950" y="520199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卷积：平移核计算內积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5746995" y="3722154"/>
            <a:ext cx="1107515" cy="612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10354394" y="4334675"/>
            <a:ext cx="115835" cy="86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275865" y="5707496"/>
            <a:ext cx="2272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图块和核的內积（向量大小为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934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63154" y="2340722"/>
            <a:ext cx="5714665" cy="2704806"/>
          </a:xfrm>
        </p:spPr>
        <p:txBody>
          <a:bodyPr/>
          <a:lstStyle/>
          <a:p>
            <a:r>
              <a:rPr lang="en-US" altLang="zh-CN" b="1" dirty="0" err="1"/>
              <a:t>Conv</a:t>
            </a:r>
            <a:r>
              <a:rPr lang="en-US" altLang="zh-CN" b="1" dirty="0"/>
              <a:t> Ops: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128] 28x28x128x1x1x256</a:t>
            </a:r>
          </a:p>
          <a:p>
            <a:pPr lvl="1"/>
            <a:r>
              <a:rPr lang="en-US" altLang="zh-CN" dirty="0"/>
              <a:t>[3x3 </a:t>
            </a:r>
            <a:r>
              <a:rPr lang="en-US" altLang="zh-CN" dirty="0" err="1"/>
              <a:t>conv</a:t>
            </a:r>
            <a:r>
              <a:rPr lang="en-US" altLang="zh-CN" dirty="0"/>
              <a:t>, 192] 28x28x192x3x3x256</a:t>
            </a:r>
          </a:p>
          <a:p>
            <a:pPr lvl="1"/>
            <a:r>
              <a:rPr lang="en-US" altLang="zh-CN" dirty="0"/>
              <a:t>[5x5 </a:t>
            </a:r>
            <a:r>
              <a:rPr lang="en-US" altLang="zh-CN" dirty="0" err="1"/>
              <a:t>conv</a:t>
            </a:r>
            <a:r>
              <a:rPr lang="en-US" altLang="zh-CN" dirty="0"/>
              <a:t>, 96] 28x28x96x5x5x256</a:t>
            </a:r>
          </a:p>
          <a:p>
            <a:r>
              <a:rPr lang="en-US" altLang="zh-CN" b="1" dirty="0"/>
              <a:t>Total: 854M ops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74" y="2094043"/>
            <a:ext cx="5909080" cy="3392357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7111093" y="5143500"/>
            <a:ext cx="2465614" cy="824593"/>
          </a:xfrm>
          <a:prstGeom prst="wedgeRectCallout">
            <a:avLst>
              <a:gd name="adj1" fmla="val -20833"/>
              <a:gd name="adj2" fmla="val -87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高昂</a:t>
            </a:r>
            <a:r>
              <a:rPr lang="zh-CN" altLang="en-US" dirty="0" smtClean="0"/>
              <a:t>的计算开销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18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/>
              <a:t>“bottleneck” </a:t>
            </a:r>
            <a:r>
              <a:rPr lang="zh-CN" altLang="en-US" dirty="0" smtClean="0"/>
              <a:t>层（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卷积）来减少特征深度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5342007" y="3786201"/>
            <a:ext cx="1540934" cy="541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48603" y="3403828"/>
            <a:ext cx="192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148603" y="4544309"/>
            <a:ext cx="26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每个核大小为</a:t>
            </a:r>
            <a:r>
              <a:rPr lang="en-US" altLang="zh-CN" dirty="0" smtClean="0"/>
              <a:t>1x1x64</a:t>
            </a:r>
          </a:p>
          <a:p>
            <a:r>
              <a:rPr lang="zh-CN" altLang="en-US" dirty="0" smtClean="0"/>
              <a:t>计算</a:t>
            </a:r>
            <a:r>
              <a:rPr lang="en-US" altLang="zh-CN" dirty="0" smtClean="0"/>
              <a:t>64</a:t>
            </a:r>
            <a:r>
              <a:rPr lang="zh-CN" altLang="en-US" dirty="0" smtClean="0"/>
              <a:t>维的向量內积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21" y="2252645"/>
            <a:ext cx="3054507" cy="450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01" y="2096639"/>
            <a:ext cx="2819545" cy="45595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92436" y="5961789"/>
            <a:ext cx="389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将深度投影到低维空间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94" y="1837908"/>
            <a:ext cx="12357735" cy="3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244"/>
            <a:ext cx="12338684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3750" y="1556951"/>
            <a:ext cx="4438649" cy="5000368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err="1"/>
              <a:t>Conv</a:t>
            </a:r>
            <a:r>
              <a:rPr lang="en-US" altLang="zh-CN" b="1" dirty="0"/>
              <a:t> Ops: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64] 28x28x64x1x1x256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64] 28x28x64x1x1x256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128] 28x28x128x1x1x256</a:t>
            </a:r>
          </a:p>
          <a:p>
            <a:pPr lvl="1"/>
            <a:r>
              <a:rPr lang="en-US" altLang="zh-CN" dirty="0"/>
              <a:t>[3x3 </a:t>
            </a:r>
            <a:r>
              <a:rPr lang="en-US" altLang="zh-CN" dirty="0" err="1"/>
              <a:t>conv</a:t>
            </a:r>
            <a:r>
              <a:rPr lang="en-US" altLang="zh-CN" dirty="0"/>
              <a:t>, 192] 28x28x192x3x3x64</a:t>
            </a:r>
          </a:p>
          <a:p>
            <a:pPr lvl="1"/>
            <a:r>
              <a:rPr lang="en-US" altLang="zh-CN" dirty="0"/>
              <a:t>[5x5 </a:t>
            </a:r>
            <a:r>
              <a:rPr lang="en-US" altLang="zh-CN" dirty="0" err="1"/>
              <a:t>conv</a:t>
            </a:r>
            <a:r>
              <a:rPr lang="en-US" altLang="zh-CN" dirty="0"/>
              <a:t>, 96] 28x28x96x5x5x64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64] 28x28x64x1x1x256</a:t>
            </a:r>
          </a:p>
          <a:p>
            <a:r>
              <a:rPr lang="en-US" altLang="zh-CN" b="1" dirty="0"/>
              <a:t>Total: 358M ops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0" y="2028205"/>
            <a:ext cx="6096313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201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ImageNet </a:t>
            </a:r>
            <a:r>
              <a:rPr lang="zh-CN" altLang="en-US" dirty="0"/>
              <a:t>比赛冠军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58" y="2081484"/>
            <a:ext cx="9933333" cy="43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83399" y="2305252"/>
            <a:ext cx="3019879" cy="404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25507" y="13592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“深度” 革命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63707" y="1728576"/>
            <a:ext cx="361950" cy="506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3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 smtClean="0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用残差连接的极深网络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11" y="2114906"/>
            <a:ext cx="3389724" cy="34531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185" y="291941"/>
            <a:ext cx="1632034" cy="61598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6635" y="2980640"/>
            <a:ext cx="46508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+mj-lt"/>
              </a:rPr>
              <a:t>- 152-layer model for ImageNet</a:t>
            </a:r>
          </a:p>
          <a:p>
            <a:r>
              <a:rPr lang="en-US" altLang="zh-CN" dirty="0">
                <a:solidFill>
                  <a:srgbClr val="0000FF"/>
                </a:solidFill>
                <a:latin typeface="+mj-lt"/>
              </a:rPr>
              <a:t>- ILSVRC’15 classification winner</a:t>
            </a:r>
          </a:p>
          <a:p>
            <a:r>
              <a:rPr lang="en-US" altLang="zh-CN" dirty="0" smtClean="0">
                <a:solidFill>
                  <a:srgbClr val="0000FF"/>
                </a:solidFill>
                <a:latin typeface="+mj-lt"/>
              </a:rPr>
              <a:t>  (</a:t>
            </a:r>
            <a:r>
              <a:rPr lang="en-US" altLang="zh-CN" dirty="0">
                <a:solidFill>
                  <a:srgbClr val="0000FF"/>
                </a:solidFill>
                <a:latin typeface="+mj-lt"/>
              </a:rPr>
              <a:t>3.57% top 5 error)</a:t>
            </a:r>
          </a:p>
          <a:p>
            <a:r>
              <a:rPr lang="en-US" altLang="zh-CN" dirty="0">
                <a:solidFill>
                  <a:srgbClr val="0000FF"/>
                </a:solidFill>
                <a:latin typeface="+mj-lt"/>
              </a:rPr>
              <a:t>- Swept all classification </a:t>
            </a:r>
            <a:r>
              <a:rPr lang="en-US" altLang="zh-CN" dirty="0" smtClean="0">
                <a:solidFill>
                  <a:srgbClr val="0000FF"/>
                </a:solidFill>
                <a:latin typeface="+mj-lt"/>
              </a:rPr>
              <a:t>and detection </a:t>
            </a:r>
            <a:r>
              <a:rPr lang="en-US" altLang="zh-CN" dirty="0">
                <a:solidFill>
                  <a:srgbClr val="0000FF"/>
                </a:solidFill>
                <a:latin typeface="+mj-lt"/>
              </a:rPr>
              <a:t>competitions </a:t>
            </a:r>
            <a:r>
              <a:rPr lang="en-US" altLang="zh-CN" dirty="0" smtClean="0">
                <a:solidFill>
                  <a:srgbClr val="0000FF"/>
                </a:solidFill>
                <a:latin typeface="+mj-lt"/>
              </a:rPr>
              <a:t>in ILSVRC’15 </a:t>
            </a:r>
            <a:r>
              <a:rPr lang="en-US" altLang="zh-CN" dirty="0">
                <a:solidFill>
                  <a:srgbClr val="0000FF"/>
                </a:solidFill>
                <a:latin typeface="+mj-lt"/>
              </a:rPr>
              <a:t>and COCO’15!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6617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在卷积神经网络上不断加深网络，训练集的错误率会上升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不是过拟合导致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91" y="2388833"/>
            <a:ext cx="8541189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60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这种现象背后的问题是优化问题，越深的模型越难训练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43" y="2975813"/>
            <a:ext cx="7239372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2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利用网络层拟合残差而非映射本身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1" y="2502710"/>
            <a:ext cx="7491858" cy="3291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460" y="3059272"/>
            <a:ext cx="2241665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43" y="1943761"/>
            <a:ext cx="3727642" cy="41848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84817" y="1894307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32x32x3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的图像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81661" y="2533763"/>
            <a:ext cx="1483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5x5x3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的核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303921" y="3470800"/>
            <a:ext cx="900440" cy="565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698" y="2156496"/>
            <a:ext cx="1841595" cy="375939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00150" y="4066247"/>
            <a:ext cx="1423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32-5+1=28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98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74" y="5433777"/>
            <a:ext cx="2987345" cy="12379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123" y="2047079"/>
            <a:ext cx="3168556" cy="32366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020" y="563270"/>
            <a:ext cx="3124361" cy="62042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462" y="6216615"/>
            <a:ext cx="1828838" cy="5509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543" y="865733"/>
            <a:ext cx="800141" cy="2730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962" y="808317"/>
            <a:ext cx="1092256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777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/>
              <a:t>“bottleneck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层改进效率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756" y="2245447"/>
            <a:ext cx="5886753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9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卷积网络架构</a:t>
            </a:r>
            <a:r>
              <a:rPr lang="en-US" altLang="zh-CN" dirty="0"/>
              <a:t> — </a:t>
            </a:r>
            <a:r>
              <a:rPr lang="zh-CN" altLang="en-US" dirty="0" smtClean="0"/>
              <a:t>复杂度对比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63" y="1845627"/>
            <a:ext cx="5632739" cy="41150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95" y="1667817"/>
            <a:ext cx="5664491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5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C5A3-D355-4C8D-AD2C-5AC2CB0B116D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7282" y="2330817"/>
            <a:ext cx="1655763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328" r="8955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12277" y="2756892"/>
            <a:ext cx="163512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86703" y="2756892"/>
            <a:ext cx="3094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谢谢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57833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43" y="1943761"/>
            <a:ext cx="3727642" cy="41848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84817" y="1894307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32x32x3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的图像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81660" y="2533763"/>
            <a:ext cx="1918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5x5x3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的核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303921" y="3470800"/>
            <a:ext cx="900440" cy="565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200150" y="4066247"/>
            <a:ext cx="1423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32-5+1=28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endCxn id="19" idx="2"/>
          </p:cNvCxnSpPr>
          <p:nvPr/>
        </p:nvCxnSpPr>
        <p:spPr>
          <a:xfrm>
            <a:off x="2461683" y="3550804"/>
            <a:ext cx="1556170" cy="8659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9" idx="2"/>
          </p:cNvCxnSpPr>
          <p:nvPr/>
        </p:nvCxnSpPr>
        <p:spPr>
          <a:xfrm>
            <a:off x="2302933" y="3714750"/>
            <a:ext cx="1714920" cy="7019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9" idx="2"/>
          </p:cNvCxnSpPr>
          <p:nvPr/>
        </p:nvCxnSpPr>
        <p:spPr>
          <a:xfrm flipV="1">
            <a:off x="2302933" y="4416748"/>
            <a:ext cx="1714920" cy="615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9" idx="2"/>
          </p:cNvCxnSpPr>
          <p:nvPr/>
        </p:nvCxnSpPr>
        <p:spPr>
          <a:xfrm>
            <a:off x="2461683" y="4303183"/>
            <a:ext cx="1556170" cy="1135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接点 18"/>
          <p:cNvSpPr/>
          <p:nvPr/>
        </p:nvSpPr>
        <p:spPr>
          <a:xfrm>
            <a:off x="4017853" y="4236748"/>
            <a:ext cx="360000" cy="360000"/>
          </a:xfrm>
          <a:prstGeom prst="flowChartConnector">
            <a:avLst/>
          </a:prstGeom>
          <a:solidFill>
            <a:srgbClr val="ADBBA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295" y="1943761"/>
            <a:ext cx="2171812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F30-D5FE-4CCB-ABB5-7A44322B684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43" y="1943761"/>
            <a:ext cx="3727642" cy="41848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84817" y="1894307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32x32x3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的图像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81661" y="2533763"/>
            <a:ext cx="2128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5x5x3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的核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6303921" y="3470800"/>
            <a:ext cx="900440" cy="565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200150" y="4066247"/>
            <a:ext cx="1423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32-5+1=28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endCxn id="19" idx="2"/>
          </p:cNvCxnSpPr>
          <p:nvPr/>
        </p:nvCxnSpPr>
        <p:spPr>
          <a:xfrm>
            <a:off x="2461683" y="3529864"/>
            <a:ext cx="1580682" cy="91087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9" idx="2"/>
          </p:cNvCxnSpPr>
          <p:nvPr/>
        </p:nvCxnSpPr>
        <p:spPr>
          <a:xfrm>
            <a:off x="2302933" y="3693810"/>
            <a:ext cx="1739432" cy="7469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9" idx="2"/>
          </p:cNvCxnSpPr>
          <p:nvPr/>
        </p:nvCxnSpPr>
        <p:spPr>
          <a:xfrm flipV="1">
            <a:off x="2302933" y="4440738"/>
            <a:ext cx="1739432" cy="1660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9" idx="2"/>
          </p:cNvCxnSpPr>
          <p:nvPr/>
        </p:nvCxnSpPr>
        <p:spPr>
          <a:xfrm>
            <a:off x="2461683" y="4282243"/>
            <a:ext cx="1580682" cy="15849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接点 18"/>
          <p:cNvSpPr/>
          <p:nvPr/>
        </p:nvSpPr>
        <p:spPr>
          <a:xfrm>
            <a:off x="4042365" y="4269738"/>
            <a:ext cx="342000" cy="342000"/>
          </a:xfrm>
          <a:prstGeom prst="flowChartConnector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/>
          <p:cNvSpPr/>
          <p:nvPr/>
        </p:nvSpPr>
        <p:spPr>
          <a:xfrm>
            <a:off x="4042365" y="3390382"/>
            <a:ext cx="342000" cy="342000"/>
          </a:xfrm>
          <a:prstGeom prst="flowChartConnector">
            <a:avLst/>
          </a:prstGeom>
          <a:solidFill>
            <a:srgbClr val="D9EAD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/>
          <p:cNvSpPr/>
          <p:nvPr/>
        </p:nvSpPr>
        <p:spPr>
          <a:xfrm>
            <a:off x="4042365" y="4709416"/>
            <a:ext cx="342000" cy="342000"/>
          </a:xfrm>
          <a:prstGeom prst="flowChartConnector">
            <a:avLst/>
          </a:prstGeom>
          <a:solidFill>
            <a:srgbClr val="D9D2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/>
          <p:cNvSpPr/>
          <p:nvPr/>
        </p:nvSpPr>
        <p:spPr>
          <a:xfrm>
            <a:off x="4042365" y="5149095"/>
            <a:ext cx="342000" cy="342000"/>
          </a:xfrm>
          <a:prstGeom prst="flowChartConnector">
            <a:avLst/>
          </a:prstGeom>
          <a:solidFill>
            <a:srgbClr val="FCE5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/>
          <p:cNvSpPr/>
          <p:nvPr/>
        </p:nvSpPr>
        <p:spPr>
          <a:xfrm>
            <a:off x="4042365" y="2950704"/>
            <a:ext cx="342000" cy="342000"/>
          </a:xfrm>
          <a:prstGeom prst="flowChartConnector">
            <a:avLst/>
          </a:prstGeom>
          <a:solidFill>
            <a:srgbClr val="C9DAF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231" y="1999183"/>
            <a:ext cx="2876698" cy="3822896"/>
          </a:xfrm>
          <a:prstGeom prst="rect">
            <a:avLst/>
          </a:prstGeom>
        </p:spPr>
      </p:pic>
      <p:sp>
        <p:nvSpPr>
          <p:cNvPr id="24" name="流程图: 接点 23"/>
          <p:cNvSpPr/>
          <p:nvPr/>
        </p:nvSpPr>
        <p:spPr>
          <a:xfrm>
            <a:off x="4035385" y="3830060"/>
            <a:ext cx="342000" cy="342000"/>
          </a:xfrm>
          <a:prstGeom prst="flowChartConnector">
            <a:avLst/>
          </a:prstGeom>
          <a:solidFill>
            <a:srgbClr val="F4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endCxn id="22" idx="2"/>
          </p:cNvCxnSpPr>
          <p:nvPr/>
        </p:nvCxnSpPr>
        <p:spPr>
          <a:xfrm flipV="1">
            <a:off x="2461683" y="3121704"/>
            <a:ext cx="1580682" cy="39477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2" idx="2"/>
          </p:cNvCxnSpPr>
          <p:nvPr/>
        </p:nvCxnSpPr>
        <p:spPr>
          <a:xfrm flipV="1">
            <a:off x="2298000" y="3121704"/>
            <a:ext cx="1744365" cy="582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2" idx="2"/>
          </p:cNvCxnSpPr>
          <p:nvPr/>
        </p:nvCxnSpPr>
        <p:spPr>
          <a:xfrm flipV="1">
            <a:off x="2298000" y="3121704"/>
            <a:ext cx="1744365" cy="133153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22" idx="2"/>
          </p:cNvCxnSpPr>
          <p:nvPr/>
        </p:nvCxnSpPr>
        <p:spPr>
          <a:xfrm flipV="1">
            <a:off x="2466576" y="3121704"/>
            <a:ext cx="1575789" cy="11644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1" idx="2"/>
          </p:cNvCxnSpPr>
          <p:nvPr/>
        </p:nvCxnSpPr>
        <p:spPr>
          <a:xfrm>
            <a:off x="2298000" y="3701974"/>
            <a:ext cx="1744365" cy="16181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21" idx="2"/>
          </p:cNvCxnSpPr>
          <p:nvPr/>
        </p:nvCxnSpPr>
        <p:spPr>
          <a:xfrm>
            <a:off x="2465648" y="3524643"/>
            <a:ext cx="1576717" cy="17954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21" idx="2"/>
          </p:cNvCxnSpPr>
          <p:nvPr/>
        </p:nvCxnSpPr>
        <p:spPr>
          <a:xfrm>
            <a:off x="2298000" y="4444230"/>
            <a:ext cx="1744365" cy="8758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21" idx="2"/>
          </p:cNvCxnSpPr>
          <p:nvPr/>
        </p:nvCxnSpPr>
        <p:spPr>
          <a:xfrm>
            <a:off x="2476500" y="4291335"/>
            <a:ext cx="1565865" cy="10287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8481526" y="5822079"/>
            <a:ext cx="371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得到</a:t>
            </a:r>
            <a:r>
              <a:rPr lang="en-US" altLang="zh-CN" dirty="0" smtClean="0"/>
              <a:t>28x28x6</a:t>
            </a:r>
            <a:r>
              <a:rPr lang="zh-CN" altLang="en-US" dirty="0" smtClean="0"/>
              <a:t>的新图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205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2612</Words>
  <Application>Microsoft Office PowerPoint</Application>
  <PresentationFormat>宽屏</PresentationFormat>
  <Paragraphs>465</Paragraphs>
  <Slides>73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6" baseType="lpstr">
      <vt:lpstr>ArialMT</vt:lpstr>
      <vt:lpstr>FZHTK--GBK1-0</vt:lpstr>
      <vt:lpstr>FZKTK--GBK1-0</vt:lpstr>
      <vt:lpstr>FZSSK--GBK1-0</vt:lpstr>
      <vt:lpstr>LMRoman10-Regular</vt:lpstr>
      <vt:lpstr>LMRoman9-Italic</vt:lpstr>
      <vt:lpstr>LMRoman9-Regular</vt:lpstr>
      <vt:lpstr>等线</vt:lpstr>
      <vt:lpstr>微软雅黑</vt:lpstr>
      <vt:lpstr>Arial</vt:lpstr>
      <vt:lpstr>Cambria Math</vt:lpstr>
      <vt:lpstr>Times New Roman</vt:lpstr>
      <vt:lpstr>Office Theme</vt:lpstr>
      <vt:lpstr>深度卷积网络</vt:lpstr>
      <vt:lpstr>定义</vt:lpstr>
      <vt:lpstr>卷积</vt:lpstr>
      <vt:lpstr>例子</vt:lpstr>
      <vt:lpstr>全连接层</vt:lpstr>
      <vt:lpstr>卷积层</vt:lpstr>
      <vt:lpstr>卷积层</vt:lpstr>
      <vt:lpstr>卷积层</vt:lpstr>
      <vt:lpstr>卷积层</vt:lpstr>
      <vt:lpstr>卷积网络</vt:lpstr>
      <vt:lpstr>卷积网络</vt:lpstr>
      <vt:lpstr>卷积、局部连接与全连接</vt:lpstr>
      <vt:lpstr>卷积</vt:lpstr>
      <vt:lpstr>卷积</vt:lpstr>
      <vt:lpstr>卷积</vt:lpstr>
      <vt:lpstr>卷积</vt:lpstr>
      <vt:lpstr>卷积</vt:lpstr>
      <vt:lpstr>卷积</vt:lpstr>
      <vt:lpstr>卷积网络</vt:lpstr>
      <vt:lpstr>例子</vt:lpstr>
      <vt:lpstr>卷积层的信息概括</vt:lpstr>
      <vt:lpstr>卷积</vt:lpstr>
      <vt:lpstr>卷积模式</vt:lpstr>
      <vt:lpstr>卷积的动机</vt:lpstr>
      <vt:lpstr>卷积的动机</vt:lpstr>
      <vt:lpstr>卷积的动机</vt:lpstr>
      <vt:lpstr>卷积的动机</vt:lpstr>
      <vt:lpstr>卷积的动机</vt:lpstr>
      <vt:lpstr>池化</vt:lpstr>
      <vt:lpstr>池化</vt:lpstr>
      <vt:lpstr>最大池化</vt:lpstr>
      <vt:lpstr>池化</vt:lpstr>
      <vt:lpstr>卷积网络</vt:lpstr>
      <vt:lpstr>卷积网络可处理的数据类型</vt:lpstr>
      <vt:lpstr>卷积网络的神经科学基础</vt:lpstr>
      <vt:lpstr>卷积网络的神经科学基础</vt:lpstr>
      <vt:lpstr>卷积网络的神经科学基础</vt:lpstr>
      <vt:lpstr>卷积网络的神经科学基础</vt:lpstr>
      <vt:lpstr>卷积网络的神经科学基础</vt:lpstr>
      <vt:lpstr>卷积网络的神经科学基础</vt:lpstr>
      <vt:lpstr>卷积网络的神经科学基础</vt:lpstr>
      <vt:lpstr>PowerPoint 演示文稿</vt:lpstr>
      <vt:lpstr>PowerPoint 演示文稿</vt:lpstr>
      <vt:lpstr>PowerPoint 演示文稿</vt:lpstr>
      <vt:lpstr>卷积网络架构 — LeNet-5</vt:lpstr>
      <vt:lpstr>卷积网络架构 — LeNet-5</vt:lpstr>
      <vt:lpstr>PowerPoint 演示文稿</vt:lpstr>
      <vt:lpstr>卷积网络架构 — AlexNet</vt:lpstr>
      <vt:lpstr>ImageNet 比赛冠军</vt:lpstr>
      <vt:lpstr>卷积网络架构 — ZFNet</vt:lpstr>
      <vt:lpstr>ImageNet 比赛冠军</vt:lpstr>
      <vt:lpstr>卷积网络架构 — VGG</vt:lpstr>
      <vt:lpstr>卷积网络架构 — VGG</vt:lpstr>
      <vt:lpstr>卷积网络架构 — VGG</vt:lpstr>
      <vt:lpstr>PowerPoint 演示文稿</vt:lpstr>
      <vt:lpstr>ImageNet 比赛冠军</vt:lpstr>
      <vt:lpstr>卷积网络架构 — GoogLeNet</vt:lpstr>
      <vt:lpstr>卷积网络架构 — GoogLeNet</vt:lpstr>
      <vt:lpstr>卷积网络架构 — GoogLeNet</vt:lpstr>
      <vt:lpstr>卷积网络架构 — GoogLeNet</vt:lpstr>
      <vt:lpstr>卷积网络架构 — GoogLeNet</vt:lpstr>
      <vt:lpstr>卷积网络架构 — GoogLeNet</vt:lpstr>
      <vt:lpstr>卷积网络架构 — GoogLeNet</vt:lpstr>
      <vt:lpstr>卷积网络架构 — GoogLeNet</vt:lpstr>
      <vt:lpstr>ImageNet 比赛冠军</vt:lpstr>
      <vt:lpstr>卷积网络架构 — ResNet</vt:lpstr>
      <vt:lpstr>卷积网络架构 — ResNet</vt:lpstr>
      <vt:lpstr>卷积网络架构 — ResNet</vt:lpstr>
      <vt:lpstr>卷积网络架构 — ResNet</vt:lpstr>
      <vt:lpstr>卷积网络架构 — ResNet</vt:lpstr>
      <vt:lpstr>卷积网络架构 — ResNet</vt:lpstr>
      <vt:lpstr>卷积网络架构 — 复杂度对比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Dove Lian</dc:creator>
  <cp:lastModifiedBy>Dove Lian</cp:lastModifiedBy>
  <cp:revision>89</cp:revision>
  <dcterms:created xsi:type="dcterms:W3CDTF">2018-10-13T08:06:44Z</dcterms:created>
  <dcterms:modified xsi:type="dcterms:W3CDTF">2018-11-08T17:33:56Z</dcterms:modified>
</cp:coreProperties>
</file>